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5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9" r:id="rId302"/>
    <p:sldId id="556" r:id="rId303"/>
    <p:sldId id="557" r:id="rId304"/>
    <p:sldId id="558" r:id="rId305"/>
    <p:sldId id="560" r:id="rId306"/>
    <p:sldId id="561" r:id="rId307"/>
    <p:sldId id="563" r:id="rId308"/>
    <p:sldId id="562" r:id="rId309"/>
    <p:sldId id="564" r:id="rId310"/>
    <p:sldId id="565" r:id="rId311"/>
    <p:sldId id="566" r:id="rId312"/>
    <p:sldId id="567" r:id="rId313"/>
    <p:sldId id="576" r:id="rId314"/>
    <p:sldId id="575" r:id="rId315"/>
    <p:sldId id="574" r:id="rId316"/>
    <p:sldId id="573" r:id="rId317"/>
    <p:sldId id="579" r:id="rId318"/>
    <p:sldId id="572" r:id="rId319"/>
    <p:sldId id="577" r:id="rId320"/>
    <p:sldId id="570" r:id="rId321"/>
    <p:sldId id="580" r:id="rId322"/>
    <p:sldId id="569" r:id="rId323"/>
    <p:sldId id="568" r:id="rId324"/>
    <p:sldId id="581" r:id="rId325"/>
    <p:sldId id="582" r:id="rId32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u re puto indice" id="{2DB47A70-36D4-47B2-8A0E-62B7937B1C3C}">
          <p14:sldIdLst>
            <p14:sldId id="555"/>
          </p14:sldIdLst>
        </p14:section>
        <p14:section name="stack" id="{374B3F69-C4AA-4AD9-A904-E42A3CEFDEFA}">
          <p14:sldIdLst>
            <p14:sldId id="256"/>
            <p14:sldId id="257"/>
            <p14:sldId id="258"/>
            <p14:sldId id="259"/>
            <p14:sldId id="260"/>
            <p14:sldId id="261"/>
            <p14:sldId id="262"/>
            <p14:sldId id="263"/>
          </p14:sldIdLst>
        </p14:section>
        <p14:section name="8 - main memory" id="{333B78A1-7CBB-4BFF-B7B5-6E845A6AF871}">
          <p14:sldIdLst>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Lst>
        </p14:section>
        <p14:section name="4 - threads" id="{66EF004F-168D-4884-B016-7FF7150F00D5}">
          <p14:sldIdLst>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Lst>
        </p14:section>
        <p14:section name="7 -deadlock" id="{D35D53F3-4B4A-40B2-A52A-147923696290}">
          <p14:sldIdLst>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Lst>
        </p14:section>
        <p14:section name="6 - calendarizacion" id="{85E3952A-AE99-42DB-B150-E431F8CB8347}">
          <p14:sldIdLst>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Lst>
        </p14:section>
        <p14:section name="5 - sincronizacion" id="{8EC7C130-9C48-44BB-9F17-A55A217792BC}">
          <p14:sldIdLst>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Lst>
        </p14:section>
        <p14:section name="resumenes poleados" id="{FD3840E1-86DD-453C-BB25-4C0AF78D9B6A}">
          <p14:sldIdLst>
            <p14:sldId id="559"/>
            <p14:sldId id="556"/>
            <p14:sldId id="557"/>
            <p14:sldId id="558"/>
            <p14:sldId id="560"/>
            <p14:sldId id="561"/>
            <p14:sldId id="563"/>
            <p14:sldId id="562"/>
            <p14:sldId id="564"/>
            <p14:sldId id="565"/>
            <p14:sldId id="566"/>
            <p14:sldId id="567"/>
            <p14:sldId id="576"/>
            <p14:sldId id="575"/>
            <p14:sldId id="574"/>
            <p14:sldId id="573"/>
            <p14:sldId id="579"/>
            <p14:sldId id="572"/>
            <p14:sldId id="577"/>
            <p14:sldId id="570"/>
            <p14:sldId id="580"/>
            <p14:sldId id="569"/>
            <p14:sldId id="568"/>
            <p14:sldId id="581"/>
            <p14:sldId id="5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presProps" Target="presProp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tableStyles" Target="tableStyle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5291A61C-FBEE-4D92-98F1-A0B3E10D687D}" type="datetimeFigureOut">
              <a:rPr lang="es-MX" smtClean="0"/>
              <a:t>07/04/2015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1268689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5291A61C-FBEE-4D92-98F1-A0B3E10D687D}" type="datetimeFigureOut">
              <a:rPr lang="es-MX" smtClean="0"/>
              <a:t>07/04/2015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304286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5291A61C-FBEE-4D92-98F1-A0B3E10D687D}" type="datetimeFigureOut">
              <a:rPr lang="es-MX" smtClean="0"/>
              <a:t>07/04/2015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361784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5291A61C-FBEE-4D92-98F1-A0B3E10D687D}" type="datetimeFigureOut">
              <a:rPr lang="es-MX" smtClean="0"/>
              <a:t>07/04/2015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276022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291A61C-FBEE-4D92-98F1-A0B3E10D687D}" type="datetimeFigureOut">
              <a:rPr lang="es-MX" smtClean="0"/>
              <a:t>07/04/2015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429316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5291A61C-FBEE-4D92-98F1-A0B3E10D687D}" type="datetimeFigureOut">
              <a:rPr lang="es-MX" smtClean="0"/>
              <a:t>07/04/2015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68602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5291A61C-FBEE-4D92-98F1-A0B3E10D687D}" type="datetimeFigureOut">
              <a:rPr lang="es-MX" smtClean="0"/>
              <a:t>07/04/2015</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308585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5291A61C-FBEE-4D92-98F1-A0B3E10D687D}" type="datetimeFigureOut">
              <a:rPr lang="es-MX" smtClean="0"/>
              <a:t>07/04/2015</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112772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291A61C-FBEE-4D92-98F1-A0B3E10D687D}" type="datetimeFigureOut">
              <a:rPr lang="es-MX" smtClean="0"/>
              <a:t>07/04/2015</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416987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5291A61C-FBEE-4D92-98F1-A0B3E10D687D}" type="datetimeFigureOut">
              <a:rPr lang="es-MX" smtClean="0"/>
              <a:t>07/04/2015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428750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5291A61C-FBEE-4D92-98F1-A0B3E10D687D}" type="datetimeFigureOut">
              <a:rPr lang="es-MX" smtClean="0"/>
              <a:t>07/04/2015</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EC9F33A4-3999-41C5-8E53-B1BBDE443CAD}" type="slidenum">
              <a:rPr lang="es-MX" smtClean="0"/>
              <a:t>‹Nº›</a:t>
            </a:fld>
            <a:endParaRPr lang="es-MX"/>
          </a:p>
        </p:txBody>
      </p:sp>
    </p:spTree>
    <p:extLst>
      <p:ext uri="{BB962C8B-B14F-4D97-AF65-F5344CB8AC3E}">
        <p14:creationId xmlns:p14="http://schemas.microsoft.com/office/powerpoint/2010/main" val="156007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91A61C-FBEE-4D92-98F1-A0B3E10D687D}" type="datetimeFigureOut">
              <a:rPr lang="es-MX" smtClean="0"/>
              <a:t>07/04/2015</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F33A4-3999-41C5-8E53-B1BBDE443CAD}" type="slidenum">
              <a:rPr lang="es-MX" smtClean="0"/>
              <a:t>‹Nº›</a:t>
            </a:fld>
            <a:endParaRPr lang="es-MX"/>
          </a:p>
        </p:txBody>
      </p:sp>
    </p:spTree>
    <p:extLst>
      <p:ext uri="{BB962C8B-B14F-4D97-AF65-F5344CB8AC3E}">
        <p14:creationId xmlns:p14="http://schemas.microsoft.com/office/powerpoint/2010/main" val="1104834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257.jpe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262.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263.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265.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274.jpe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275.jpe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276.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277.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27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282.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289.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290.jpe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9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292.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a:xfrm>
            <a:off x="296214" y="180304"/>
            <a:ext cx="11745532" cy="6400800"/>
          </a:xfrm>
        </p:spPr>
        <p:txBody>
          <a:bodyPr>
            <a:normAutofit/>
          </a:bodyPr>
          <a:lstStyle/>
          <a:p>
            <a:r>
              <a:rPr lang="es-MX" b="1" i="1" u="sng" dirty="0" err="1" smtClean="0">
                <a:effectLst>
                  <a:outerShdw blurRad="38100" dist="38100" dir="2700000" algn="tl">
                    <a:srgbClr val="000000">
                      <a:alpha val="43137"/>
                    </a:srgbClr>
                  </a:outerShdw>
                </a:effectLst>
              </a:rPr>
              <a:t>Stack</a:t>
            </a:r>
            <a:r>
              <a:rPr lang="es-MX" b="1" i="1" u="sng" dirty="0" smtClean="0">
                <a:effectLst>
                  <a:outerShdw blurRad="38100" dist="38100" dir="2700000" algn="tl">
                    <a:srgbClr val="000000">
                      <a:alpha val="43137"/>
                    </a:srgbClr>
                  </a:outerShdw>
                </a:effectLst>
              </a:rPr>
              <a:t> (2):</a:t>
            </a:r>
            <a:r>
              <a:rPr lang="es-MX" dirty="0" smtClean="0"/>
              <a:t> almacenamiento de procesos en memoria, algo de CPU,            3 secciones básicas (código, </a:t>
            </a:r>
            <a:r>
              <a:rPr lang="es-MX" dirty="0" err="1" smtClean="0"/>
              <a:t>varaibles</a:t>
            </a:r>
            <a:r>
              <a:rPr lang="es-MX" dirty="0" smtClean="0"/>
              <a:t>, pila)</a:t>
            </a:r>
          </a:p>
          <a:p>
            <a:r>
              <a:rPr lang="es-MX" b="1" i="1" u="sng" dirty="0" err="1" smtClean="0">
                <a:effectLst>
                  <a:outerShdw blurRad="38100" dist="38100" dir="2700000" algn="tl">
                    <a:srgbClr val="000000">
                      <a:alpha val="43137"/>
                    </a:srgbClr>
                  </a:outerShdw>
                </a:effectLst>
              </a:rPr>
              <a:t>Main</a:t>
            </a:r>
            <a:r>
              <a:rPr lang="es-MX" b="1" i="1" u="sng" dirty="0" smtClean="0">
                <a:effectLst>
                  <a:outerShdw blurRad="38100" dist="38100" dir="2700000" algn="tl">
                    <a:srgbClr val="000000">
                      <a:alpha val="43137"/>
                    </a:srgbClr>
                  </a:outerShdw>
                </a:effectLst>
              </a:rPr>
              <a:t> </a:t>
            </a:r>
            <a:r>
              <a:rPr lang="es-MX" b="1" i="1" u="sng" dirty="0" err="1" smtClean="0">
                <a:effectLst>
                  <a:outerShdw blurRad="38100" dist="38100" dir="2700000" algn="tl">
                    <a:srgbClr val="000000">
                      <a:alpha val="43137"/>
                    </a:srgbClr>
                  </a:outerShdw>
                </a:effectLst>
              </a:rPr>
              <a:t>memory</a:t>
            </a:r>
            <a:r>
              <a:rPr lang="es-MX" b="1" i="1" u="sng" dirty="0" smtClean="0">
                <a:effectLst>
                  <a:outerShdw blurRad="38100" dist="38100" dir="2700000" algn="tl">
                    <a:srgbClr val="000000">
                      <a:alpha val="43137"/>
                    </a:srgbClr>
                  </a:outerShdw>
                </a:effectLst>
              </a:rPr>
              <a:t> (10): </a:t>
            </a:r>
            <a:r>
              <a:rPr lang="es-MX" dirty="0" err="1" smtClean="0"/>
              <a:t>swapping</a:t>
            </a:r>
            <a:r>
              <a:rPr lang="es-MX" dirty="0" smtClean="0"/>
              <a:t>, </a:t>
            </a:r>
            <a:r>
              <a:rPr lang="es-MX" dirty="0" err="1" smtClean="0"/>
              <a:t>contiguous</a:t>
            </a:r>
            <a:r>
              <a:rPr lang="es-MX" dirty="0" smtClean="0"/>
              <a:t> </a:t>
            </a:r>
            <a:r>
              <a:rPr lang="es-MX" dirty="0" err="1" smtClean="0"/>
              <a:t>memory</a:t>
            </a:r>
            <a:r>
              <a:rPr lang="es-MX" dirty="0" smtClean="0"/>
              <a:t> </a:t>
            </a:r>
            <a:r>
              <a:rPr lang="es-MX" dirty="0" err="1" smtClean="0"/>
              <a:t>allocation</a:t>
            </a:r>
            <a:r>
              <a:rPr lang="es-MX" dirty="0" smtClean="0"/>
              <a:t>, </a:t>
            </a:r>
            <a:r>
              <a:rPr lang="es-MX" dirty="0" err="1" smtClean="0"/>
              <a:t>segmentation</a:t>
            </a:r>
            <a:r>
              <a:rPr lang="es-MX" dirty="0" smtClean="0"/>
              <a:t>, </a:t>
            </a:r>
            <a:r>
              <a:rPr lang="es-MX" dirty="0" err="1" smtClean="0"/>
              <a:t>paging</a:t>
            </a:r>
            <a:r>
              <a:rPr lang="es-MX" dirty="0" smtClean="0"/>
              <a:t>, </a:t>
            </a:r>
            <a:r>
              <a:rPr lang="es-MX" dirty="0" err="1" smtClean="0"/>
              <a:t>structure</a:t>
            </a:r>
            <a:r>
              <a:rPr lang="es-MX" dirty="0" smtClean="0"/>
              <a:t> of </a:t>
            </a:r>
            <a:r>
              <a:rPr lang="es-MX" dirty="0" err="1" smtClean="0"/>
              <a:t>the</a:t>
            </a:r>
            <a:r>
              <a:rPr lang="es-MX" dirty="0" smtClean="0"/>
              <a:t> page </a:t>
            </a:r>
            <a:r>
              <a:rPr lang="es-MX" dirty="0" err="1" smtClean="0"/>
              <a:t>table</a:t>
            </a:r>
            <a:r>
              <a:rPr lang="es-MX" dirty="0" smtClean="0"/>
              <a:t>, penes</a:t>
            </a:r>
            <a:endParaRPr lang="es-MX" b="1" i="1" u="sng" dirty="0" smtClean="0">
              <a:effectLst>
                <a:outerShdw blurRad="38100" dist="38100" dir="2700000" algn="tl">
                  <a:srgbClr val="000000">
                    <a:alpha val="43137"/>
                  </a:srgbClr>
                </a:outerShdw>
              </a:effectLst>
            </a:endParaRPr>
          </a:p>
          <a:p>
            <a:r>
              <a:rPr lang="es-MX" b="1" i="1" u="sng" dirty="0" err="1" smtClean="0">
                <a:effectLst>
                  <a:outerShdw blurRad="38100" dist="38100" dir="2700000" algn="tl">
                    <a:srgbClr val="000000">
                      <a:alpha val="43137"/>
                    </a:srgbClr>
                  </a:outerShdw>
                </a:effectLst>
              </a:rPr>
              <a:t>Threads</a:t>
            </a:r>
            <a:r>
              <a:rPr lang="es-MX" b="1" i="1" u="sng" dirty="0" smtClean="0">
                <a:effectLst>
                  <a:outerShdw blurRad="38100" dist="38100" dir="2700000" algn="tl">
                    <a:srgbClr val="000000">
                      <a:alpha val="43137"/>
                    </a:srgbClr>
                  </a:outerShdw>
                </a:effectLst>
              </a:rPr>
              <a:t> (80): </a:t>
            </a:r>
            <a:r>
              <a:rPr lang="es-MX" dirty="0" smtClean="0"/>
              <a:t>programación </a:t>
            </a:r>
            <a:r>
              <a:rPr lang="es-MX" dirty="0" err="1" smtClean="0"/>
              <a:t>multinucleo</a:t>
            </a:r>
            <a:r>
              <a:rPr lang="es-MX" dirty="0" smtClean="0"/>
              <a:t>, </a:t>
            </a:r>
            <a:r>
              <a:rPr lang="es-MX" dirty="0" err="1" smtClean="0"/>
              <a:t>multithreading</a:t>
            </a:r>
            <a:r>
              <a:rPr lang="es-MX" dirty="0" smtClean="0"/>
              <a:t> </a:t>
            </a:r>
            <a:r>
              <a:rPr lang="es-MX" dirty="0" err="1" smtClean="0"/>
              <a:t>models</a:t>
            </a:r>
            <a:r>
              <a:rPr lang="es-MX" dirty="0" smtClean="0"/>
              <a:t>, librerías </a:t>
            </a:r>
            <a:r>
              <a:rPr lang="es-MX" dirty="0" err="1" smtClean="0"/>
              <a:t>thread</a:t>
            </a:r>
            <a:r>
              <a:rPr lang="es-MX" dirty="0" smtClean="0"/>
              <a:t>, </a:t>
            </a:r>
            <a:r>
              <a:rPr lang="es-MX" dirty="0" err="1" smtClean="0"/>
              <a:t>implicit</a:t>
            </a:r>
            <a:r>
              <a:rPr lang="es-MX" dirty="0" smtClean="0"/>
              <a:t> </a:t>
            </a:r>
            <a:r>
              <a:rPr lang="es-MX" dirty="0" err="1" smtClean="0"/>
              <a:t>threading</a:t>
            </a:r>
            <a:r>
              <a:rPr lang="es-MX" dirty="0" smtClean="0"/>
              <a:t>, problemas de </a:t>
            </a:r>
            <a:r>
              <a:rPr lang="es-MX" dirty="0" err="1" smtClean="0"/>
              <a:t>threading</a:t>
            </a:r>
            <a:r>
              <a:rPr lang="es-MX" dirty="0" smtClean="0"/>
              <a:t>, vaginas</a:t>
            </a:r>
          </a:p>
          <a:p>
            <a:r>
              <a:rPr lang="es-MX" b="1" i="1" u="sng" dirty="0" err="1" smtClean="0">
                <a:effectLst>
                  <a:outerShdw blurRad="38100" dist="38100" dir="2700000" algn="tl">
                    <a:srgbClr val="000000">
                      <a:alpha val="43137"/>
                    </a:srgbClr>
                  </a:outerShdw>
                </a:effectLst>
              </a:rPr>
              <a:t>Deadlocks</a:t>
            </a:r>
            <a:r>
              <a:rPr lang="es-MX" b="1" i="1" u="sng" dirty="0" smtClean="0">
                <a:effectLst>
                  <a:outerShdw blurRad="38100" dist="38100" dir="2700000" algn="tl">
                    <a:srgbClr val="000000">
                      <a:alpha val="43137"/>
                    </a:srgbClr>
                  </a:outerShdw>
                </a:effectLst>
              </a:rPr>
              <a:t> (125): </a:t>
            </a:r>
            <a:r>
              <a:rPr lang="es-MX" dirty="0" smtClean="0"/>
              <a:t>modelo del sistema, caracterización de un </a:t>
            </a:r>
            <a:r>
              <a:rPr lang="es-MX" dirty="0" err="1" smtClean="0"/>
              <a:t>deadlock</a:t>
            </a:r>
            <a:r>
              <a:rPr lang="es-MX" dirty="0" smtClean="0"/>
              <a:t>, métodos para manejo, prevención, evitar(</a:t>
            </a:r>
            <a:r>
              <a:rPr lang="es-MX" dirty="0" err="1" smtClean="0"/>
              <a:t>avoidance</a:t>
            </a:r>
            <a:r>
              <a:rPr lang="es-MX" dirty="0" smtClean="0"/>
              <a:t>), detectar, </a:t>
            </a:r>
            <a:r>
              <a:rPr lang="es-MX" dirty="0" err="1" smtClean="0"/>
              <a:t>recovery</a:t>
            </a:r>
            <a:r>
              <a:rPr lang="es-MX" dirty="0" smtClean="0"/>
              <a:t> </a:t>
            </a:r>
          </a:p>
          <a:p>
            <a:r>
              <a:rPr lang="es-MX" b="1" i="1" u="sng" dirty="0" err="1" smtClean="0">
                <a:effectLst>
                  <a:outerShdw blurRad="38100" dist="38100" dir="2700000" algn="tl">
                    <a:srgbClr val="000000">
                      <a:alpha val="43137"/>
                    </a:srgbClr>
                  </a:outerShdw>
                </a:effectLst>
              </a:rPr>
              <a:t>Calendarizacion</a:t>
            </a:r>
            <a:r>
              <a:rPr lang="es-MX" b="1" i="1" u="sng" dirty="0" smtClean="0">
                <a:effectLst>
                  <a:outerShdw blurRad="38100" dist="38100" dir="2700000" algn="tl">
                    <a:srgbClr val="000000">
                      <a:alpha val="43137"/>
                    </a:srgbClr>
                  </a:outerShdw>
                </a:effectLst>
              </a:rPr>
              <a:t> (169): </a:t>
            </a:r>
            <a:r>
              <a:rPr lang="es-MX" dirty="0" smtClean="0"/>
              <a:t>criterio, algoritmos, </a:t>
            </a:r>
            <a:r>
              <a:rPr lang="es-MX" dirty="0" err="1" smtClean="0"/>
              <a:t>threads</a:t>
            </a:r>
            <a:r>
              <a:rPr lang="es-MX" dirty="0" smtClean="0"/>
              <a:t>, multiprocesador, real-time </a:t>
            </a:r>
            <a:r>
              <a:rPr lang="es-MX" dirty="0" err="1" smtClean="0"/>
              <a:t>cpu</a:t>
            </a:r>
            <a:r>
              <a:rPr lang="es-MX" dirty="0" smtClean="0"/>
              <a:t>, tetas, evaluación de algoritmos</a:t>
            </a:r>
          </a:p>
          <a:p>
            <a:r>
              <a:rPr lang="es-MX" b="1" i="1" u="sng" dirty="0" err="1" smtClean="0">
                <a:effectLst>
                  <a:outerShdw blurRad="38100" dist="38100" dir="2700000" algn="tl">
                    <a:srgbClr val="000000">
                      <a:alpha val="43137"/>
                    </a:srgbClr>
                  </a:outerShdw>
                </a:effectLst>
              </a:rPr>
              <a:t>Sincronizacion</a:t>
            </a:r>
            <a:r>
              <a:rPr lang="es-MX" b="1" i="1" u="sng" dirty="0" smtClean="0">
                <a:effectLst>
                  <a:outerShdw blurRad="38100" dist="38100" dir="2700000" algn="tl">
                    <a:srgbClr val="000000">
                      <a:alpha val="43137"/>
                    </a:srgbClr>
                  </a:outerShdw>
                </a:effectLst>
              </a:rPr>
              <a:t> (236):</a:t>
            </a:r>
            <a:r>
              <a:rPr lang="es-MX" dirty="0" smtClean="0"/>
              <a:t> problema de la sección critica, </a:t>
            </a:r>
            <a:r>
              <a:rPr lang="es-MX" dirty="0" err="1" smtClean="0"/>
              <a:t>petersen</a:t>
            </a:r>
            <a:r>
              <a:rPr lang="es-MX" dirty="0" smtClean="0"/>
              <a:t>, hardware, </a:t>
            </a:r>
            <a:r>
              <a:rPr lang="es-MX" dirty="0" err="1" smtClean="0"/>
              <a:t>mutex</a:t>
            </a:r>
            <a:r>
              <a:rPr lang="es-MX" dirty="0" smtClean="0"/>
              <a:t> </a:t>
            </a:r>
            <a:r>
              <a:rPr lang="es-MX" dirty="0" err="1" smtClean="0"/>
              <a:t>locks</a:t>
            </a:r>
            <a:r>
              <a:rPr lang="es-MX" dirty="0" smtClean="0"/>
              <a:t>, semáforos, problemas clásicos, monitores, huevos, aproximaciones alternativas</a:t>
            </a:r>
          </a:p>
          <a:p>
            <a:r>
              <a:rPr lang="es-MX" b="1" i="1" u="sng" dirty="0" err="1" smtClean="0">
                <a:effectLst>
                  <a:outerShdw blurRad="38100" dist="38100" dir="2700000" algn="tl">
                    <a:srgbClr val="000000">
                      <a:alpha val="43137"/>
                    </a:srgbClr>
                  </a:outerShdw>
                </a:effectLst>
              </a:rPr>
              <a:t>Resumenes</a:t>
            </a:r>
            <a:r>
              <a:rPr lang="es-MX" b="1" i="1" u="sng" dirty="0" smtClean="0">
                <a:effectLst>
                  <a:outerShdw blurRad="38100" dist="38100" dir="2700000" algn="tl">
                    <a:srgbClr val="000000">
                      <a:alpha val="43137"/>
                    </a:srgbClr>
                  </a:outerShdw>
                </a:effectLst>
              </a:rPr>
              <a:t> (301)</a:t>
            </a:r>
            <a:endParaRPr lang="es-MX"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076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708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7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61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726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777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62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94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21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743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9705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08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4742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905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5048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04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6934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397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89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38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360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8366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93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923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1765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9748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2934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6643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202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8080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109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2555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951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71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8239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674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4199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9482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4474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920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022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2055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8780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63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62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457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751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7130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36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9874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290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8843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663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340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9471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09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1839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3906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5993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0676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2329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352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448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4895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5834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8861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9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841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665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8511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3615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0847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956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5828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8051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1280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0256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06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7452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839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552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3966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4084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8772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990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4589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7694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461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37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3989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1717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4032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255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120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188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801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8922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31098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443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56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4986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2112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797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1277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93881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962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0420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5147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6443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7985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5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5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204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2259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99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4940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1786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520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2879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6189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743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1253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0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05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961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301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2561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37362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475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59700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61761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653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3420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33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4796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6628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044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571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697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08839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03755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656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686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33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0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4103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50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93234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4193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71837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1191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59060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9788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6729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03512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870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5640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732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5865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907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404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944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686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9614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885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29306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8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06729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6822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98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202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7797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711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822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51954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3852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331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065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159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9379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819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3061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435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38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6103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93777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87093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7930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86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7182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415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98160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341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74064"/>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35696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717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67554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76200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102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1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52586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868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168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32891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654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8222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659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7387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1939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688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75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563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5414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0174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874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2999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687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16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231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588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31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92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6100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402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ver"/>
          <p:cNvPicPr>
            <a:picLocks noChangeAspect="1" noChangeArrowheads="1"/>
          </p:cNvPicPr>
          <p:nvPr/>
        </p:nvPicPr>
        <p:blipFill rotWithShape="1">
          <a:blip r:embed="rId2">
            <a:extLst>
              <a:ext uri="{28A0092B-C50C-407E-A947-70E740481C1C}">
                <a14:useLocalDpi xmlns:a14="http://schemas.microsoft.com/office/drawing/2010/main" val="0"/>
              </a:ext>
            </a:extLst>
          </a:blip>
          <a:srcRect t="43005"/>
          <a:stretch/>
        </p:blipFill>
        <p:spPr bwMode="auto">
          <a:xfrm>
            <a:off x="2940050" y="2949262"/>
            <a:ext cx="6313488" cy="3908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321434" y="1228687"/>
            <a:ext cx="7550721" cy="1754326"/>
          </a:xfrm>
          <a:prstGeom prst="rect">
            <a:avLst/>
          </a:prstGeom>
          <a:noFill/>
        </p:spPr>
        <p:txBody>
          <a:bodyPr wrap="none" lIns="91440" tIns="45720" rIns="91440" bIns="45720">
            <a:spAutoFit/>
          </a:bodyPr>
          <a:lstStyle/>
          <a:p>
            <a:pPr algn="ctr"/>
            <a:r>
              <a:rPr lang="es-ES" sz="5400" dirty="0" smtClean="0">
                <a:ln w="0"/>
                <a:solidFill>
                  <a:schemeClr val="accent1"/>
                </a:solidFill>
                <a:effectLst>
                  <a:outerShdw blurRad="38100" dist="25400" dir="5400000" algn="ctr" rotWithShape="0">
                    <a:srgbClr val="6E747A">
                      <a:alpha val="43000"/>
                    </a:srgbClr>
                  </a:outerShdw>
                </a:effectLst>
              </a:rPr>
              <a:t>Resumen clase 6</a:t>
            </a:r>
          </a:p>
          <a:p>
            <a:pPr algn="ctr"/>
            <a:r>
              <a:rPr lang="es-ES" sz="5400" b="0" cap="none" spc="0" dirty="0" smtClean="0">
                <a:ln w="0"/>
                <a:solidFill>
                  <a:schemeClr val="accent1"/>
                </a:solidFill>
                <a:effectLst>
                  <a:outerShdw blurRad="38100" dist="25400" dir="5400000" algn="ctr" rotWithShape="0">
                    <a:srgbClr val="6E747A">
                      <a:alpha val="43000"/>
                    </a:srgbClr>
                  </a:outerShdw>
                </a:effectLst>
              </a:rPr>
              <a:t>Calendarización y </a:t>
            </a:r>
            <a:r>
              <a:rPr lang="es-ES" sz="5400" b="0" cap="none" spc="0" dirty="0" err="1" smtClean="0">
                <a:ln w="0"/>
                <a:solidFill>
                  <a:schemeClr val="accent1"/>
                </a:solidFill>
                <a:effectLst>
                  <a:outerShdw blurRad="38100" dist="25400" dir="5400000" algn="ctr" rotWithShape="0">
                    <a:srgbClr val="6E747A">
                      <a:alpha val="43000"/>
                    </a:srgbClr>
                  </a:outerShdw>
                </a:effectLst>
              </a:rPr>
              <a:t>threads</a:t>
            </a:r>
            <a:r>
              <a:rPr lang="es-ES" sz="5400" b="0" cap="none" spc="0" dirty="0" smtClean="0">
                <a:ln w="0"/>
                <a:solidFill>
                  <a:schemeClr val="accent1"/>
                </a:solidFill>
                <a:effectLst>
                  <a:outerShdw blurRad="38100" dist="25400" dir="5400000" algn="ctr" rotWithShape="0">
                    <a:srgbClr val="6E747A">
                      <a:alpha val="43000"/>
                    </a:srgbClr>
                  </a:outerShdw>
                </a:effectLst>
              </a:rPr>
              <a:t> </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15722150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180304"/>
            <a:ext cx="11462197" cy="6370975"/>
          </a:xfrm>
          <a:prstGeom prst="rect">
            <a:avLst/>
          </a:prstGeom>
          <a:noFill/>
        </p:spPr>
        <p:txBody>
          <a:bodyPr wrap="square" rtlCol="0">
            <a:spAutoFit/>
          </a:bodyPr>
          <a:lstStyle/>
          <a:p>
            <a:r>
              <a:rPr lang="es-MX" sz="2400" b="1" dirty="0"/>
              <a:t>Alumno A</a:t>
            </a:r>
            <a:endParaRPr lang="es-MX" sz="2400" dirty="0"/>
          </a:p>
          <a:p>
            <a:r>
              <a:rPr lang="es-MX" sz="2400" dirty="0"/>
              <a:t>Realizar </a:t>
            </a:r>
            <a:r>
              <a:rPr lang="es-MX" sz="2400" b="1" dirty="0" err="1"/>
              <a:t>fork</a:t>
            </a:r>
            <a:r>
              <a:rPr lang="es-MX" sz="2400" b="1" dirty="0"/>
              <a:t> </a:t>
            </a:r>
            <a:r>
              <a:rPr lang="es-MX" sz="2400" dirty="0"/>
              <a:t>al repositorio original.</a:t>
            </a:r>
          </a:p>
          <a:p>
            <a:r>
              <a:rPr lang="es-MX" sz="2400" b="1" dirty="0" err="1"/>
              <a:t>git</a:t>
            </a:r>
            <a:r>
              <a:rPr lang="es-MX" sz="2400" b="1" dirty="0"/>
              <a:t> clone: </a:t>
            </a:r>
            <a:r>
              <a:rPr lang="es-MX" sz="2400" dirty="0"/>
              <a:t>clonar el repositorio original.</a:t>
            </a:r>
          </a:p>
          <a:p>
            <a:r>
              <a:rPr lang="es-MX" sz="2400" b="1" dirty="0" err="1"/>
              <a:t>git</a:t>
            </a:r>
            <a:r>
              <a:rPr lang="es-MX" sz="2400" b="1" dirty="0"/>
              <a:t> </a:t>
            </a:r>
            <a:r>
              <a:rPr lang="es-MX" sz="2400" b="1" dirty="0" err="1"/>
              <a:t>checkout</a:t>
            </a:r>
            <a:r>
              <a:rPr lang="es-MX" sz="2400" b="1" dirty="0"/>
              <a:t> </a:t>
            </a:r>
            <a:r>
              <a:rPr lang="es-MX" sz="2400" b="1" dirty="0" err="1"/>
              <a:t>branchA</a:t>
            </a:r>
            <a:r>
              <a:rPr lang="es-MX" sz="2400" b="1" dirty="0"/>
              <a:t>: </a:t>
            </a:r>
            <a:r>
              <a:rPr lang="es-MX" sz="2400" dirty="0"/>
              <a:t>Moverse a la propia rama del alumno para trabajar sobre esta.</a:t>
            </a:r>
          </a:p>
          <a:p>
            <a:r>
              <a:rPr lang="es-MX" sz="2400" b="1" dirty="0" err="1"/>
              <a:t>git</a:t>
            </a:r>
            <a:r>
              <a:rPr lang="es-MX" sz="2400" b="1" dirty="0"/>
              <a:t> </a:t>
            </a:r>
            <a:r>
              <a:rPr lang="es-MX" sz="2400" b="1" dirty="0" err="1"/>
              <a:t>add</a:t>
            </a:r>
            <a:r>
              <a:rPr lang="es-MX" sz="2400" b="1" dirty="0"/>
              <a:t>: </a:t>
            </a:r>
            <a:r>
              <a:rPr lang="es-MX" sz="2400" dirty="0"/>
              <a:t>agregar archivos creados y modificados a la lista </a:t>
            </a:r>
            <a:r>
              <a:rPr lang="es-MX" sz="2400" dirty="0" err="1"/>
              <a:t>commit</a:t>
            </a:r>
            <a:r>
              <a:rPr lang="es-MX" sz="2400" dirty="0"/>
              <a:t>.</a:t>
            </a:r>
          </a:p>
          <a:p>
            <a:r>
              <a:rPr lang="es-MX" sz="2400" b="1" dirty="0" err="1"/>
              <a:t>git</a:t>
            </a:r>
            <a:r>
              <a:rPr lang="es-MX" sz="2400" b="1" dirty="0"/>
              <a:t> </a:t>
            </a:r>
            <a:r>
              <a:rPr lang="es-MX" sz="2400" b="1" dirty="0" err="1"/>
              <a:t>commit</a:t>
            </a:r>
            <a:r>
              <a:rPr lang="es-MX" sz="2400" b="1" dirty="0"/>
              <a:t>: </a:t>
            </a:r>
            <a:r>
              <a:rPr lang="es-MX" sz="2400" dirty="0"/>
              <a:t>Empuje de cambios realizados a la computadora remota.</a:t>
            </a:r>
          </a:p>
          <a:p>
            <a:r>
              <a:rPr lang="es-MX" sz="2400" b="1" dirty="0" err="1"/>
              <a:t>git</a:t>
            </a:r>
            <a:r>
              <a:rPr lang="es-MX" sz="2400" b="1" dirty="0"/>
              <a:t> </a:t>
            </a:r>
            <a:r>
              <a:rPr lang="es-MX" sz="2400" b="1" dirty="0" err="1"/>
              <a:t>push</a:t>
            </a:r>
            <a:r>
              <a:rPr lang="es-MX" sz="2400" b="1" dirty="0"/>
              <a:t>: </a:t>
            </a:r>
            <a:r>
              <a:rPr lang="es-MX" sz="2400" dirty="0"/>
              <a:t>Actualiza la rama local con repositorio remoto.</a:t>
            </a:r>
          </a:p>
          <a:p>
            <a:r>
              <a:rPr lang="es-MX" sz="2400" b="1" dirty="0"/>
              <a:t>Alumno B</a:t>
            </a:r>
            <a:endParaRPr lang="es-MX" sz="2400" dirty="0"/>
          </a:p>
          <a:p>
            <a:r>
              <a:rPr lang="es-MX" sz="2400" dirty="0"/>
              <a:t>Realizar </a:t>
            </a:r>
            <a:r>
              <a:rPr lang="es-MX" sz="2400" b="1" dirty="0" err="1"/>
              <a:t>fork</a:t>
            </a:r>
            <a:r>
              <a:rPr lang="es-MX" sz="2400" b="1" dirty="0"/>
              <a:t> </a:t>
            </a:r>
            <a:r>
              <a:rPr lang="es-MX" sz="2400" dirty="0"/>
              <a:t>al repositorio original.</a:t>
            </a:r>
          </a:p>
          <a:p>
            <a:r>
              <a:rPr lang="es-MX" sz="2400" b="1" dirty="0" err="1"/>
              <a:t>git</a:t>
            </a:r>
            <a:r>
              <a:rPr lang="es-MX" sz="2400" b="1" dirty="0"/>
              <a:t> clone: </a:t>
            </a:r>
            <a:r>
              <a:rPr lang="es-MX" sz="2400" dirty="0"/>
              <a:t>clonar el repositorio original.</a:t>
            </a:r>
          </a:p>
          <a:p>
            <a:r>
              <a:rPr lang="es-MX" sz="2400" b="1" dirty="0" err="1"/>
              <a:t>git</a:t>
            </a:r>
            <a:r>
              <a:rPr lang="es-MX" sz="2400" b="1" dirty="0"/>
              <a:t> </a:t>
            </a:r>
            <a:r>
              <a:rPr lang="es-MX" sz="2400" b="1" dirty="0" err="1"/>
              <a:t>checkout</a:t>
            </a:r>
            <a:r>
              <a:rPr lang="es-MX" sz="2400" b="1" dirty="0"/>
              <a:t> </a:t>
            </a:r>
            <a:r>
              <a:rPr lang="es-MX" sz="2400" b="1" dirty="0" err="1"/>
              <a:t>branchA</a:t>
            </a:r>
            <a:r>
              <a:rPr lang="es-MX" sz="2400" b="1" dirty="0"/>
              <a:t>: </a:t>
            </a:r>
            <a:r>
              <a:rPr lang="es-MX" sz="2400" dirty="0"/>
              <a:t>Moverse a la rama de compañero.</a:t>
            </a:r>
          </a:p>
          <a:p>
            <a:r>
              <a:rPr lang="es-MX" sz="2400" b="1" dirty="0" err="1"/>
              <a:t>git</a:t>
            </a:r>
            <a:r>
              <a:rPr lang="es-MX" sz="2400" b="1" dirty="0"/>
              <a:t> </a:t>
            </a:r>
            <a:r>
              <a:rPr lang="es-MX" sz="2400" b="1" dirty="0" err="1"/>
              <a:t>pull</a:t>
            </a:r>
            <a:r>
              <a:rPr lang="es-MX" sz="2400" b="1" dirty="0"/>
              <a:t> A: </a:t>
            </a:r>
            <a:r>
              <a:rPr lang="es-MX" sz="2400" dirty="0"/>
              <a:t>Sincronizar computadora remota con cambios hechos en rama de compañero.</a:t>
            </a:r>
          </a:p>
          <a:p>
            <a:r>
              <a:rPr lang="es-MX" sz="2400" b="1" dirty="0" err="1"/>
              <a:t>git</a:t>
            </a:r>
            <a:r>
              <a:rPr lang="es-MX" sz="2400" b="1" dirty="0"/>
              <a:t> </a:t>
            </a:r>
            <a:r>
              <a:rPr lang="es-MX" sz="2400" b="1" dirty="0" err="1"/>
              <a:t>checkout</a:t>
            </a:r>
            <a:r>
              <a:rPr lang="es-MX" sz="2400" b="1" dirty="0"/>
              <a:t> </a:t>
            </a:r>
            <a:r>
              <a:rPr lang="es-MX" sz="2400" b="1" dirty="0" err="1"/>
              <a:t>branchB</a:t>
            </a:r>
            <a:r>
              <a:rPr lang="es-MX" sz="2400" b="1" dirty="0"/>
              <a:t>: </a:t>
            </a:r>
            <a:r>
              <a:rPr lang="es-MX" sz="2400" dirty="0"/>
              <a:t>Moverse a rama propia de alumno B.</a:t>
            </a:r>
          </a:p>
          <a:p>
            <a:r>
              <a:rPr lang="es-MX" sz="2400" b="1" dirty="0" err="1"/>
              <a:t>git</a:t>
            </a:r>
            <a:r>
              <a:rPr lang="es-MX" sz="2400" b="1" dirty="0"/>
              <a:t> </a:t>
            </a:r>
            <a:r>
              <a:rPr lang="es-MX" sz="2400" b="1" dirty="0" err="1"/>
              <a:t>merge</a:t>
            </a:r>
            <a:r>
              <a:rPr lang="es-MX" sz="2400" b="1" dirty="0"/>
              <a:t> </a:t>
            </a:r>
            <a:r>
              <a:rPr lang="es-MX" sz="2400" b="1" dirty="0" err="1"/>
              <a:t>branchA</a:t>
            </a:r>
            <a:r>
              <a:rPr lang="es-MX" sz="2400" b="1" dirty="0"/>
              <a:t>: </a:t>
            </a:r>
            <a:r>
              <a:rPr lang="es-MX" sz="2400" dirty="0"/>
              <a:t>Combinar ramas de ambos compañeros.</a:t>
            </a:r>
          </a:p>
          <a:p>
            <a:r>
              <a:rPr lang="es-MX" sz="2400" b="1" dirty="0" err="1"/>
              <a:t>git</a:t>
            </a:r>
            <a:r>
              <a:rPr lang="es-MX" sz="2400" b="1" dirty="0"/>
              <a:t> </a:t>
            </a:r>
            <a:r>
              <a:rPr lang="es-MX" sz="2400" b="1" dirty="0" err="1"/>
              <a:t>push</a:t>
            </a:r>
            <a:r>
              <a:rPr lang="es-MX" sz="2400" b="1" dirty="0"/>
              <a:t>: </a:t>
            </a:r>
            <a:r>
              <a:rPr lang="es-MX" sz="2400" dirty="0"/>
              <a:t>Actualiza rama local con el repositorio remoto.</a:t>
            </a:r>
          </a:p>
          <a:p>
            <a:r>
              <a:rPr lang="es-MX" sz="2400" b="1" dirty="0"/>
              <a:t> </a:t>
            </a:r>
            <a:endParaRPr lang="es-MX" sz="2400" dirty="0"/>
          </a:p>
          <a:p>
            <a:endParaRPr lang="es-MX" sz="2400" dirty="0"/>
          </a:p>
        </p:txBody>
      </p:sp>
    </p:spTree>
    <p:extLst>
      <p:ext uri="{BB962C8B-B14F-4D97-AF65-F5344CB8AC3E}">
        <p14:creationId xmlns:p14="http://schemas.microsoft.com/office/powerpoint/2010/main" val="38869090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180304"/>
            <a:ext cx="11462197" cy="6001643"/>
          </a:xfrm>
          <a:prstGeom prst="rect">
            <a:avLst/>
          </a:prstGeom>
          <a:noFill/>
        </p:spPr>
        <p:txBody>
          <a:bodyPr wrap="square" rtlCol="0">
            <a:spAutoFit/>
          </a:bodyPr>
          <a:lstStyle/>
          <a:p>
            <a:r>
              <a:rPr lang="es-MX" sz="2400" b="1" dirty="0" smtClean="0"/>
              <a:t>Calendarizado res</a:t>
            </a:r>
            <a:endParaRPr lang="es-MX" sz="2400" dirty="0" smtClean="0"/>
          </a:p>
          <a:p>
            <a:r>
              <a:rPr lang="es-MX" sz="2400" b="1" dirty="0" smtClean="0"/>
              <a:t>-Largo plazo: </a:t>
            </a:r>
            <a:r>
              <a:rPr lang="es-MX" sz="2400" dirty="0" smtClean="0"/>
              <a:t>Se encarga de ver cuantos procesos entran a memoria.</a:t>
            </a:r>
          </a:p>
          <a:p>
            <a:r>
              <a:rPr lang="es-MX" sz="2400" b="1" dirty="0" smtClean="0"/>
              <a:t>-Corto plazo: </a:t>
            </a:r>
            <a:r>
              <a:rPr lang="es-MX" sz="2400" dirty="0" smtClean="0"/>
              <a:t>Se encarga de administrar procesos que pasan de lista de </a:t>
            </a:r>
            <a:r>
              <a:rPr lang="es-MX" sz="2400" dirty="0" err="1" smtClean="0"/>
              <a:t>ready</a:t>
            </a:r>
            <a:r>
              <a:rPr lang="es-MX" sz="2400" dirty="0" smtClean="0"/>
              <a:t> a </a:t>
            </a:r>
            <a:r>
              <a:rPr lang="es-MX" sz="2400" dirty="0" err="1" smtClean="0"/>
              <a:t>running</a:t>
            </a:r>
            <a:r>
              <a:rPr lang="es-MX" sz="2400" dirty="0" smtClean="0"/>
              <a:t>.</a:t>
            </a:r>
          </a:p>
          <a:p>
            <a:r>
              <a:rPr lang="es-MX" sz="2400" b="1" dirty="0" smtClean="0"/>
              <a:t>-Mediano plazo: </a:t>
            </a:r>
            <a:r>
              <a:rPr lang="es-MX" sz="2400" dirty="0" smtClean="0"/>
              <a:t>Nivel adicional de decisión.</a:t>
            </a:r>
          </a:p>
          <a:p>
            <a:r>
              <a:rPr lang="es-MX" sz="2400" b="1" dirty="0" err="1" smtClean="0"/>
              <a:t>Preemptive</a:t>
            </a:r>
            <a:r>
              <a:rPr lang="es-MX" sz="2400" b="1" dirty="0" smtClean="0"/>
              <a:t>: </a:t>
            </a:r>
            <a:r>
              <a:rPr lang="es-MX" sz="2400" dirty="0" smtClean="0"/>
              <a:t>El CPU puede interrumpir y tomar control en cualquier momento.</a:t>
            </a:r>
          </a:p>
          <a:p>
            <a:r>
              <a:rPr lang="es-MX" sz="2400" b="1" dirty="0" smtClean="0"/>
              <a:t>Non-</a:t>
            </a:r>
            <a:r>
              <a:rPr lang="es-MX" sz="2400" b="1" dirty="0" err="1" smtClean="0"/>
              <a:t>preemptive</a:t>
            </a:r>
            <a:r>
              <a:rPr lang="es-MX" sz="2400" b="1" dirty="0" smtClean="0"/>
              <a:t>: </a:t>
            </a:r>
            <a:r>
              <a:rPr lang="es-MX" sz="2400" dirty="0" smtClean="0"/>
              <a:t>El CPU espera a que se termine la ejecución del proceso.</a:t>
            </a:r>
          </a:p>
          <a:p>
            <a:r>
              <a:rPr lang="es-MX" sz="2400" dirty="0" smtClean="0"/>
              <a:t> </a:t>
            </a:r>
          </a:p>
          <a:p>
            <a:r>
              <a:rPr lang="es-MX" sz="2400" b="1" dirty="0" err="1" smtClean="0"/>
              <a:t>Dispatcher</a:t>
            </a:r>
            <a:r>
              <a:rPr lang="es-MX" sz="2400" b="1" dirty="0" smtClean="0"/>
              <a:t>: </a:t>
            </a:r>
            <a:r>
              <a:rPr lang="es-MX" sz="2400" dirty="0" smtClean="0"/>
              <a:t>Forma en la que se mueven los procesos en las colas de ejecución.</a:t>
            </a:r>
          </a:p>
          <a:p>
            <a:r>
              <a:rPr lang="es-MX" sz="2400" b="1" dirty="0" smtClean="0"/>
              <a:t>Criterios :</a:t>
            </a:r>
            <a:endParaRPr lang="es-MX" sz="2400" dirty="0" smtClean="0"/>
          </a:p>
          <a:p>
            <a:r>
              <a:rPr lang="es-MX" sz="2400" b="1" dirty="0" smtClean="0"/>
              <a:t>Uso de CPU.</a:t>
            </a:r>
            <a:endParaRPr lang="es-MX" sz="2400" dirty="0" smtClean="0"/>
          </a:p>
          <a:p>
            <a:r>
              <a:rPr lang="es-MX" sz="2400" b="1" dirty="0" err="1" smtClean="0"/>
              <a:t>Throughput</a:t>
            </a:r>
            <a:r>
              <a:rPr lang="es-MX" sz="2400" b="1" dirty="0" smtClean="0"/>
              <a:t>.</a:t>
            </a:r>
            <a:endParaRPr lang="es-MX" sz="2400" dirty="0" smtClean="0"/>
          </a:p>
          <a:p>
            <a:r>
              <a:rPr lang="es-MX" sz="2400" b="1" dirty="0" err="1" smtClean="0"/>
              <a:t>Turn</a:t>
            </a:r>
            <a:r>
              <a:rPr lang="es-MX" sz="2400" b="1" dirty="0" smtClean="0"/>
              <a:t> </a:t>
            </a:r>
            <a:r>
              <a:rPr lang="es-MX" sz="2400" b="1" dirty="0" err="1" smtClean="0"/>
              <a:t>around</a:t>
            </a:r>
            <a:r>
              <a:rPr lang="es-MX" sz="2400" b="1" dirty="0" smtClean="0"/>
              <a:t> time.</a:t>
            </a:r>
            <a:endParaRPr lang="es-MX" sz="2400" dirty="0" smtClean="0"/>
          </a:p>
          <a:p>
            <a:r>
              <a:rPr lang="es-MX" sz="2400" b="1" dirty="0" err="1" smtClean="0"/>
              <a:t>Waiting</a:t>
            </a:r>
            <a:r>
              <a:rPr lang="es-MX" sz="2400" b="1" dirty="0" smtClean="0"/>
              <a:t> time.</a:t>
            </a:r>
            <a:endParaRPr lang="es-MX" sz="2400" dirty="0" smtClean="0"/>
          </a:p>
          <a:p>
            <a:r>
              <a:rPr lang="es-MX" sz="2400" b="1" dirty="0" smtClean="0"/>
              <a:t>Response time.</a:t>
            </a:r>
            <a:endParaRPr lang="es-MX" sz="2400" dirty="0" smtClean="0"/>
          </a:p>
          <a:p>
            <a:r>
              <a:rPr lang="es-MX" sz="2400" b="1" dirty="0" smtClean="0"/>
              <a:t> </a:t>
            </a:r>
            <a:endParaRPr lang="es-MX" sz="2400" dirty="0" smtClean="0"/>
          </a:p>
          <a:p>
            <a:endParaRPr lang="es-MX" sz="2400" dirty="0"/>
          </a:p>
        </p:txBody>
      </p:sp>
    </p:spTree>
    <p:extLst>
      <p:ext uri="{BB962C8B-B14F-4D97-AF65-F5344CB8AC3E}">
        <p14:creationId xmlns:p14="http://schemas.microsoft.com/office/powerpoint/2010/main" val="353061948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180304"/>
            <a:ext cx="11462197" cy="6186309"/>
          </a:xfrm>
          <a:prstGeom prst="rect">
            <a:avLst/>
          </a:prstGeom>
          <a:noFill/>
        </p:spPr>
        <p:txBody>
          <a:bodyPr wrap="square" rtlCol="0">
            <a:spAutoFit/>
          </a:bodyPr>
          <a:lstStyle/>
          <a:p>
            <a:r>
              <a:rPr lang="es-MX" sz="2200" b="1" dirty="0" smtClean="0"/>
              <a:t>Algoritmos:</a:t>
            </a:r>
            <a:endParaRPr lang="es-MX" sz="2200" dirty="0" smtClean="0"/>
          </a:p>
          <a:p>
            <a:r>
              <a:rPr lang="es-MX" sz="2200" b="1" dirty="0" smtClean="0"/>
              <a:t>FCFS(</a:t>
            </a:r>
            <a:r>
              <a:rPr lang="es-MX" sz="2200" b="1" dirty="0" err="1" smtClean="0"/>
              <a:t>First</a:t>
            </a:r>
            <a:r>
              <a:rPr lang="es-MX" sz="2200" b="1" dirty="0" smtClean="0"/>
              <a:t> come, </a:t>
            </a:r>
            <a:r>
              <a:rPr lang="es-MX" sz="2200" b="1" dirty="0" err="1" smtClean="0"/>
              <a:t>first</a:t>
            </a:r>
            <a:r>
              <a:rPr lang="es-MX" sz="2200" b="1" dirty="0" smtClean="0"/>
              <a:t> </a:t>
            </a:r>
            <a:r>
              <a:rPr lang="es-MX" sz="2200" b="1" dirty="0" err="1" smtClean="0"/>
              <a:t>served</a:t>
            </a:r>
            <a:r>
              <a:rPr lang="es-MX" sz="2200" b="1" dirty="0" smtClean="0"/>
              <a:t>): </a:t>
            </a:r>
            <a:r>
              <a:rPr lang="es-MX" sz="2200" dirty="0" smtClean="0"/>
              <a:t>El primero proceso en llegar es el primero en ejecutarse por completo.</a:t>
            </a:r>
          </a:p>
          <a:p>
            <a:r>
              <a:rPr lang="es-MX" sz="2200" b="1" dirty="0" smtClean="0"/>
              <a:t>SJF(</a:t>
            </a:r>
            <a:r>
              <a:rPr lang="es-MX" sz="2200" b="1" dirty="0" err="1" smtClean="0"/>
              <a:t>Shortest</a:t>
            </a:r>
            <a:r>
              <a:rPr lang="es-MX" sz="2200" b="1" dirty="0" smtClean="0"/>
              <a:t> </a:t>
            </a:r>
            <a:r>
              <a:rPr lang="es-MX" sz="2200" b="1" dirty="0" err="1" smtClean="0"/>
              <a:t>job</a:t>
            </a:r>
            <a:r>
              <a:rPr lang="es-MX" sz="2200" b="1" dirty="0" smtClean="0"/>
              <a:t> </a:t>
            </a:r>
            <a:r>
              <a:rPr lang="es-MX" sz="2200" b="1" dirty="0" err="1" smtClean="0"/>
              <a:t>first</a:t>
            </a:r>
            <a:r>
              <a:rPr lang="es-MX" sz="2200" b="1" dirty="0" smtClean="0"/>
              <a:t>): </a:t>
            </a:r>
            <a:r>
              <a:rPr lang="es-MX" sz="2200" dirty="0" smtClean="0"/>
              <a:t>El proceso más pequeño (que requiere menos tiempo para ejecución completa)es el primero en ejecutarse.</a:t>
            </a:r>
          </a:p>
          <a:p>
            <a:r>
              <a:rPr lang="es-MX" sz="2200" b="1" dirty="0" smtClean="0"/>
              <a:t>SRTF(</a:t>
            </a:r>
            <a:r>
              <a:rPr lang="es-MX" sz="2200" b="1" dirty="0" err="1" smtClean="0"/>
              <a:t>Shortest</a:t>
            </a:r>
            <a:r>
              <a:rPr lang="es-MX" sz="2200" b="1" dirty="0" smtClean="0"/>
              <a:t> </a:t>
            </a:r>
            <a:r>
              <a:rPr lang="es-MX" sz="2200" b="1" dirty="0" err="1" smtClean="0"/>
              <a:t>remaining</a:t>
            </a:r>
            <a:r>
              <a:rPr lang="es-MX" sz="2200" b="1" dirty="0" smtClean="0"/>
              <a:t> time </a:t>
            </a:r>
            <a:r>
              <a:rPr lang="es-MX" sz="2200" b="1" dirty="0" err="1" smtClean="0"/>
              <a:t>first</a:t>
            </a:r>
            <a:r>
              <a:rPr lang="es-MX" sz="2200" b="1" dirty="0" smtClean="0"/>
              <a:t>): </a:t>
            </a:r>
            <a:r>
              <a:rPr lang="es-MX" sz="2200" dirty="0" smtClean="0"/>
              <a:t>El proceso que tenga menos tiempo de ejecución restante es el que se ejecuta a continuación.</a:t>
            </a:r>
          </a:p>
          <a:p>
            <a:r>
              <a:rPr lang="es-MX" sz="2200" b="1" dirty="0" err="1" smtClean="0"/>
              <a:t>Priority</a:t>
            </a:r>
            <a:r>
              <a:rPr lang="es-MX" sz="2200" b="1" dirty="0" smtClean="0"/>
              <a:t>: </a:t>
            </a:r>
            <a:r>
              <a:rPr lang="es-MX" sz="2200" dirty="0" smtClean="0"/>
              <a:t>A cada proceso es asignado una prioridad y con respecto a eso se ejecutan los procesos.</a:t>
            </a:r>
          </a:p>
          <a:p>
            <a:r>
              <a:rPr lang="es-MX" sz="2200" b="1" dirty="0" smtClean="0"/>
              <a:t>Round </a:t>
            </a:r>
            <a:r>
              <a:rPr lang="es-MX" sz="2200" b="1" dirty="0" err="1" smtClean="0"/>
              <a:t>Robin</a:t>
            </a:r>
            <a:r>
              <a:rPr lang="es-MX" sz="2200" b="1" dirty="0" smtClean="0"/>
              <a:t>: </a:t>
            </a:r>
            <a:r>
              <a:rPr lang="es-MX" sz="2200" dirty="0" smtClean="0"/>
              <a:t>Los procesos toman turnos equitativos y son ejecutados espaciados por otros turnos.</a:t>
            </a:r>
          </a:p>
          <a:p>
            <a:r>
              <a:rPr lang="es-MX" sz="2200" b="1" dirty="0" smtClean="0"/>
              <a:t>NUMA(Non </a:t>
            </a:r>
            <a:r>
              <a:rPr lang="es-MX" sz="2200" b="1" dirty="0" err="1" smtClean="0"/>
              <a:t>uniform</a:t>
            </a:r>
            <a:r>
              <a:rPr lang="es-MX" sz="2200" b="1" dirty="0" smtClean="0"/>
              <a:t> </a:t>
            </a:r>
            <a:r>
              <a:rPr lang="es-MX" sz="2200" b="1" dirty="0" err="1" smtClean="0"/>
              <a:t>memory</a:t>
            </a:r>
            <a:r>
              <a:rPr lang="es-MX" sz="2200" b="1" dirty="0" smtClean="0"/>
              <a:t> </a:t>
            </a:r>
            <a:r>
              <a:rPr lang="es-MX" sz="2200" b="1" dirty="0" err="1" smtClean="0"/>
              <a:t>acces</a:t>
            </a:r>
            <a:r>
              <a:rPr lang="es-MX" sz="2200" b="1" dirty="0" smtClean="0"/>
              <a:t>): </a:t>
            </a:r>
            <a:r>
              <a:rPr lang="es-MX" sz="2200" dirty="0" smtClean="0"/>
              <a:t>El CPU </a:t>
            </a:r>
            <a:r>
              <a:rPr lang="es-MX" sz="2200" dirty="0" err="1" smtClean="0"/>
              <a:t>accesa</a:t>
            </a:r>
            <a:r>
              <a:rPr lang="es-MX" sz="2200" dirty="0" smtClean="0"/>
              <a:t> a memorias locales de manera rápida y remotas de forma más lenta, los procesos tiene un tipo de memoria compartida.</a:t>
            </a:r>
          </a:p>
          <a:p>
            <a:r>
              <a:rPr lang="es-MX" sz="2200" b="1" dirty="0" smtClean="0"/>
              <a:t> </a:t>
            </a:r>
            <a:endParaRPr lang="es-MX" sz="2200" dirty="0" smtClean="0"/>
          </a:p>
          <a:p>
            <a:r>
              <a:rPr lang="es-MX" sz="2200" b="1" dirty="0" smtClean="0"/>
              <a:t>THREADS</a:t>
            </a:r>
            <a:endParaRPr lang="es-MX" sz="2200" dirty="0" smtClean="0"/>
          </a:p>
          <a:p>
            <a:r>
              <a:rPr lang="es-MX" sz="2200" dirty="0" smtClean="0"/>
              <a:t>Se caracterizan por el uso más eficiente de memoria, por ejemplo en el </a:t>
            </a:r>
            <a:r>
              <a:rPr lang="es-MX" sz="2200" b="1" dirty="0" err="1" smtClean="0"/>
              <a:t>fork</a:t>
            </a:r>
            <a:r>
              <a:rPr lang="es-MX" sz="2200" b="1" dirty="0" smtClean="0"/>
              <a:t> </a:t>
            </a:r>
            <a:r>
              <a:rPr lang="es-MX" sz="2200" dirty="0" smtClean="0"/>
              <a:t>solamente copia lo necesario.</a:t>
            </a:r>
          </a:p>
          <a:p>
            <a:r>
              <a:rPr lang="es-MX" sz="2200" dirty="0" smtClean="0"/>
              <a:t>Los procesos son más seguros de trabajar pero los </a:t>
            </a:r>
            <a:r>
              <a:rPr lang="es-MX" sz="2200" dirty="0" err="1" smtClean="0"/>
              <a:t>threads</a:t>
            </a:r>
            <a:r>
              <a:rPr lang="es-MX" sz="2200" dirty="0" smtClean="0"/>
              <a:t> nos brindan más eficiencia.</a:t>
            </a:r>
          </a:p>
          <a:p>
            <a:r>
              <a:rPr lang="es-MX" sz="2200" b="1" dirty="0" smtClean="0"/>
              <a:t> </a:t>
            </a:r>
            <a:endParaRPr lang="es-MX" sz="2200" dirty="0" smtClean="0"/>
          </a:p>
          <a:p>
            <a:endParaRPr lang="es-MX" sz="2200" dirty="0"/>
          </a:p>
        </p:txBody>
      </p:sp>
    </p:spTree>
    <p:extLst>
      <p:ext uri="{BB962C8B-B14F-4D97-AF65-F5344CB8AC3E}">
        <p14:creationId xmlns:p14="http://schemas.microsoft.com/office/powerpoint/2010/main" val="22887696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ver"/>
          <p:cNvPicPr>
            <a:picLocks noChangeAspect="1" noChangeArrowheads="1"/>
          </p:cNvPicPr>
          <p:nvPr/>
        </p:nvPicPr>
        <p:blipFill rotWithShape="1">
          <a:blip r:embed="rId2">
            <a:extLst>
              <a:ext uri="{28A0092B-C50C-407E-A947-70E740481C1C}">
                <a14:useLocalDpi xmlns:a14="http://schemas.microsoft.com/office/drawing/2010/main" val="0"/>
              </a:ext>
            </a:extLst>
          </a:blip>
          <a:srcRect t="43005"/>
          <a:stretch/>
        </p:blipFill>
        <p:spPr bwMode="auto">
          <a:xfrm>
            <a:off x="2940050" y="2949262"/>
            <a:ext cx="6313488" cy="3908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2518379" y="1228687"/>
            <a:ext cx="7156832" cy="1754326"/>
          </a:xfrm>
          <a:prstGeom prst="rect">
            <a:avLst/>
          </a:prstGeom>
          <a:noFill/>
        </p:spPr>
        <p:txBody>
          <a:bodyPr wrap="none" lIns="91440" tIns="45720" rIns="91440" bIns="45720">
            <a:spAutoFit/>
          </a:bodyPr>
          <a:lstStyle/>
          <a:p>
            <a:pPr algn="ctr"/>
            <a:r>
              <a:rPr lang="es-ES" sz="5400" dirty="0" smtClean="0">
                <a:ln w="0"/>
                <a:solidFill>
                  <a:schemeClr val="accent1"/>
                </a:solidFill>
                <a:effectLst>
                  <a:outerShdw blurRad="38100" dist="25400" dir="5400000" algn="ctr" rotWithShape="0">
                    <a:srgbClr val="6E747A">
                      <a:alpha val="43000"/>
                    </a:srgbClr>
                  </a:outerShdw>
                </a:effectLst>
              </a:rPr>
              <a:t>Resumen clase 7</a:t>
            </a:r>
          </a:p>
          <a:p>
            <a:pPr algn="ctr"/>
            <a:r>
              <a:rPr lang="es-ES" sz="5400" b="0" cap="none" spc="0" dirty="0" err="1" smtClean="0">
                <a:ln w="0"/>
                <a:solidFill>
                  <a:schemeClr val="accent1"/>
                </a:solidFill>
                <a:effectLst>
                  <a:outerShdw blurRad="38100" dist="25400" dir="5400000" algn="ctr" rotWithShape="0">
                    <a:srgbClr val="6E747A">
                      <a:alpha val="43000"/>
                    </a:srgbClr>
                  </a:outerShdw>
                </a:effectLst>
              </a:rPr>
              <a:t>Threads</a:t>
            </a:r>
            <a:r>
              <a:rPr lang="es-ES" sz="5400" b="0" cap="none" spc="0" dirty="0" smtClean="0">
                <a:ln w="0"/>
                <a:solidFill>
                  <a:schemeClr val="accent1"/>
                </a:solidFill>
                <a:effectLst>
                  <a:outerShdw blurRad="38100" dist="25400" dir="5400000" algn="ctr" rotWithShape="0">
                    <a:srgbClr val="6E747A">
                      <a:alpha val="43000"/>
                    </a:srgbClr>
                  </a:outerShdw>
                </a:effectLst>
              </a:rPr>
              <a:t> y </a:t>
            </a:r>
            <a:r>
              <a:rPr lang="es-ES" sz="5400" b="0" cap="none" spc="0" dirty="0" err="1" smtClean="0">
                <a:ln w="0"/>
                <a:solidFill>
                  <a:schemeClr val="accent1"/>
                </a:solidFill>
                <a:effectLst>
                  <a:outerShdw blurRad="38100" dist="25400" dir="5400000" algn="ctr" rotWithShape="0">
                    <a:srgbClr val="6E747A">
                      <a:alpha val="43000"/>
                    </a:srgbClr>
                  </a:outerShdw>
                </a:effectLst>
              </a:rPr>
              <a:t>main</a:t>
            </a:r>
            <a:r>
              <a:rPr lang="es-ES" sz="5400" b="0" cap="none" spc="0" dirty="0" smtClean="0">
                <a:ln w="0"/>
                <a:solidFill>
                  <a:schemeClr val="accent1"/>
                </a:solidFill>
                <a:effectLst>
                  <a:outerShdw blurRad="38100" dist="25400" dir="5400000" algn="ctr" rotWithShape="0">
                    <a:srgbClr val="6E747A">
                      <a:alpha val="43000"/>
                    </a:srgbClr>
                  </a:outerShdw>
                </a:effectLst>
              </a:rPr>
              <a:t> </a:t>
            </a:r>
            <a:r>
              <a:rPr lang="es-ES" sz="5400" b="0" cap="none" spc="0" dirty="0" err="1" smtClean="0">
                <a:ln w="0"/>
                <a:solidFill>
                  <a:schemeClr val="accent1"/>
                </a:solidFill>
                <a:effectLst>
                  <a:outerShdw blurRad="38100" dist="25400" dir="5400000" algn="ctr" rotWithShape="0">
                    <a:srgbClr val="6E747A">
                      <a:alpha val="43000"/>
                    </a:srgbClr>
                  </a:outerShdw>
                </a:effectLst>
              </a:rPr>
              <a:t>memory</a:t>
            </a:r>
            <a:r>
              <a:rPr lang="es-ES" sz="5400" b="0" cap="none" spc="0" dirty="0" smtClean="0">
                <a:ln w="0"/>
                <a:solidFill>
                  <a:schemeClr val="accent1"/>
                </a:solidFill>
                <a:effectLst>
                  <a:outerShdw blurRad="38100" dist="25400" dir="5400000" algn="ctr" rotWithShape="0">
                    <a:srgbClr val="6E747A">
                      <a:alpha val="43000"/>
                    </a:srgbClr>
                  </a:outerShdw>
                </a:effectLst>
              </a:rPr>
              <a:t> </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4788548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12124" y="283335"/>
            <a:ext cx="11475076" cy="5355312"/>
          </a:xfrm>
          <a:prstGeom prst="rect">
            <a:avLst/>
          </a:prstGeom>
          <a:noFill/>
        </p:spPr>
        <p:txBody>
          <a:bodyPr wrap="square" rtlCol="0">
            <a:spAutoFit/>
          </a:bodyPr>
          <a:lstStyle/>
          <a:p>
            <a:r>
              <a:rPr lang="es-MX" dirty="0"/>
              <a:t>Con </a:t>
            </a:r>
            <a:r>
              <a:rPr lang="es-MX" dirty="0" err="1"/>
              <a:t>git</a:t>
            </a:r>
            <a:r>
              <a:rPr lang="es-MX" dirty="0"/>
              <a:t> log se puede ver el historial de los </a:t>
            </a:r>
            <a:r>
              <a:rPr lang="es-MX" dirty="0" err="1"/>
              <a:t>commits</a:t>
            </a:r>
            <a:r>
              <a:rPr lang="es-MX" dirty="0"/>
              <a:t> del </a:t>
            </a:r>
            <a:r>
              <a:rPr lang="es-MX" dirty="0" err="1"/>
              <a:t>branch</a:t>
            </a:r>
            <a:r>
              <a:rPr lang="es-MX" dirty="0"/>
              <a:t> actual.</a:t>
            </a:r>
          </a:p>
          <a:p>
            <a:r>
              <a:rPr lang="es-MX" dirty="0" err="1"/>
              <a:t>git</a:t>
            </a:r>
            <a:r>
              <a:rPr lang="es-MX" dirty="0"/>
              <a:t> </a:t>
            </a:r>
            <a:r>
              <a:rPr lang="es-MX" dirty="0" err="1"/>
              <a:t>checkout</a:t>
            </a:r>
            <a:r>
              <a:rPr lang="es-MX" dirty="0"/>
              <a:t>  + [la firma] te lleva al </a:t>
            </a:r>
            <a:r>
              <a:rPr lang="es-MX" dirty="0" err="1"/>
              <a:t>commit</a:t>
            </a:r>
            <a:r>
              <a:rPr lang="es-MX" dirty="0"/>
              <a:t> de esa hora.</a:t>
            </a:r>
          </a:p>
          <a:p>
            <a:r>
              <a:rPr lang="es-MX" dirty="0"/>
              <a:t> </a:t>
            </a:r>
          </a:p>
          <a:p>
            <a:r>
              <a:rPr lang="es-MX" dirty="0"/>
              <a:t>Si te cambias en el tiempo a un nodo que no tiene nombre, cuando haces </a:t>
            </a:r>
            <a:r>
              <a:rPr lang="es-MX" dirty="0" err="1"/>
              <a:t>commit</a:t>
            </a:r>
            <a:r>
              <a:rPr lang="es-MX" dirty="0"/>
              <a:t> va a crear nodos sin nombre y al cambiarse de nuevo a master se pierde los cambios, es recuperable pero no es fácil.</a:t>
            </a:r>
          </a:p>
          <a:p>
            <a:r>
              <a:rPr lang="es-MX" dirty="0"/>
              <a:t> </a:t>
            </a:r>
          </a:p>
          <a:p>
            <a:r>
              <a:rPr lang="es-MX" dirty="0" err="1"/>
              <a:t>git</a:t>
            </a:r>
            <a:r>
              <a:rPr lang="es-MX" dirty="0"/>
              <a:t> </a:t>
            </a:r>
            <a:r>
              <a:rPr lang="es-MX" dirty="0" err="1"/>
              <a:t>checkout</a:t>
            </a:r>
            <a:r>
              <a:rPr lang="es-MX" dirty="0"/>
              <a:t> -b </a:t>
            </a:r>
            <a:r>
              <a:rPr lang="es-MX" dirty="0" err="1"/>
              <a:t>new_branch_name</a:t>
            </a:r>
            <a:r>
              <a:rPr lang="es-MX" dirty="0"/>
              <a:t>: Esto crea una rama para que los </a:t>
            </a:r>
            <a:r>
              <a:rPr lang="es-MX" dirty="0" err="1"/>
              <a:t>commits</a:t>
            </a:r>
            <a:r>
              <a:rPr lang="es-MX" dirty="0"/>
              <a:t> no se pierdan.</a:t>
            </a:r>
          </a:p>
          <a:p>
            <a:r>
              <a:rPr lang="es-MX" dirty="0"/>
              <a:t> </a:t>
            </a:r>
          </a:p>
          <a:p>
            <a:r>
              <a:rPr lang="es-MX" dirty="0" err="1"/>
              <a:t>menu</a:t>
            </a:r>
            <a:r>
              <a:rPr lang="es-MX" dirty="0"/>
              <a:t>(): Dibuja una interfaz y devuelve un entero.</a:t>
            </a:r>
          </a:p>
          <a:p>
            <a:r>
              <a:rPr lang="es-MX" dirty="0"/>
              <a:t/>
            </a:r>
            <a:br>
              <a:rPr lang="es-MX" dirty="0"/>
            </a:br>
            <a:r>
              <a:rPr lang="es-MX" dirty="0"/>
              <a:t/>
            </a:r>
            <a:br>
              <a:rPr lang="es-MX" dirty="0"/>
            </a:br>
            <a:endParaRPr lang="es-MX" dirty="0"/>
          </a:p>
          <a:p>
            <a:r>
              <a:rPr lang="es-MX" dirty="0" err="1"/>
              <a:t>return</a:t>
            </a:r>
            <a:r>
              <a:rPr lang="es-MX" dirty="0"/>
              <a:t> response -’0’: Es para restar en los caracteres y convertir código ASCII en número común. Porque C siempre toma el valor numérico ASCII del </a:t>
            </a:r>
            <a:r>
              <a:rPr lang="es-MX" dirty="0" err="1"/>
              <a:t>caracter</a:t>
            </a:r>
            <a:r>
              <a:rPr lang="es-MX" dirty="0"/>
              <a:t> que recibe del input, no valor real.</a:t>
            </a:r>
          </a:p>
          <a:p>
            <a:r>
              <a:rPr lang="es-MX" dirty="0"/>
              <a:t/>
            </a:r>
            <a:br>
              <a:rPr lang="es-MX" dirty="0"/>
            </a:br>
            <a:r>
              <a:rPr lang="es-MX" dirty="0"/>
              <a:t/>
            </a:r>
            <a:br>
              <a:rPr lang="es-MX" dirty="0"/>
            </a:br>
            <a:endParaRPr lang="es-MX" dirty="0"/>
          </a:p>
          <a:p>
            <a:r>
              <a:rPr lang="es-MX" dirty="0" err="1"/>
              <a:t>atexit</a:t>
            </a:r>
            <a:r>
              <a:rPr lang="es-MX" dirty="0"/>
              <a:t>(</a:t>
            </a:r>
            <a:r>
              <a:rPr lang="es-MX" dirty="0" err="1"/>
              <a:t>cleanup</a:t>
            </a:r>
            <a:r>
              <a:rPr lang="es-MX" dirty="0"/>
              <a:t>): Sin importar cómo termina el programa ejecuta la función del </a:t>
            </a:r>
            <a:r>
              <a:rPr lang="es-MX" dirty="0" err="1"/>
              <a:t>cleanup</a:t>
            </a:r>
            <a:endParaRPr lang="es-MX" dirty="0"/>
          </a:p>
          <a:p>
            <a:r>
              <a:rPr lang="es-MX" dirty="0"/>
              <a:t> </a:t>
            </a:r>
          </a:p>
        </p:txBody>
      </p:sp>
    </p:spTree>
    <p:extLst>
      <p:ext uri="{BB962C8B-B14F-4D97-AF65-F5344CB8AC3E}">
        <p14:creationId xmlns:p14="http://schemas.microsoft.com/office/powerpoint/2010/main" val="353155813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09093" y="244699"/>
            <a:ext cx="11552349" cy="5632311"/>
          </a:xfrm>
          <a:prstGeom prst="rect">
            <a:avLst/>
          </a:prstGeom>
          <a:noFill/>
        </p:spPr>
        <p:txBody>
          <a:bodyPr wrap="square" rtlCol="0">
            <a:spAutoFit/>
          </a:bodyPr>
          <a:lstStyle/>
          <a:p>
            <a:r>
              <a:rPr lang="es-MX" dirty="0" smtClean="0"/>
              <a:t>Para ver si va a haber </a:t>
            </a:r>
            <a:r>
              <a:rPr lang="es-MX" dirty="0" err="1" smtClean="0"/>
              <a:t>padding</a:t>
            </a:r>
            <a:r>
              <a:rPr lang="es-MX" dirty="0" smtClean="0"/>
              <a:t> del SO, se debe calcular lo que ocupa la estructura que está dado por lo que ocupa, es decir de los parámetros que lo contienen.</a:t>
            </a:r>
          </a:p>
          <a:p>
            <a:r>
              <a:rPr lang="es-MX" dirty="0" smtClean="0"/>
              <a:t> </a:t>
            </a:r>
          </a:p>
          <a:p>
            <a:r>
              <a:rPr lang="es-MX" dirty="0" smtClean="0"/>
              <a:t>#define IS_NOTHING(x) ((</a:t>
            </a:r>
            <a:r>
              <a:rPr lang="es-MX" dirty="0" err="1" smtClean="0"/>
              <a:t>x.param</a:t>
            </a:r>
            <a:r>
              <a:rPr lang="es-MX" dirty="0" smtClean="0"/>
              <a:t>==-1)&amp;&amp;(</a:t>
            </a:r>
            <a:r>
              <a:rPr lang="es-MX" dirty="0" err="1" smtClean="0"/>
              <a:t>x.result</a:t>
            </a:r>
            <a:r>
              <a:rPr lang="es-MX" dirty="0" smtClean="0"/>
              <a:t>==-1))</a:t>
            </a:r>
          </a:p>
          <a:p>
            <a:r>
              <a:rPr lang="es-MX" dirty="0" smtClean="0"/>
              <a:t> </a:t>
            </a:r>
          </a:p>
          <a:p>
            <a:r>
              <a:rPr lang="es-MX" dirty="0" smtClean="0"/>
              <a:t>cohesión: Es la dependencia de las líneas dentro de una función</a:t>
            </a:r>
          </a:p>
          <a:p>
            <a:r>
              <a:rPr lang="es-MX" dirty="0" smtClean="0"/>
              <a:t>acoplamiento: Dependencia entre las funciones.</a:t>
            </a:r>
          </a:p>
          <a:p>
            <a:r>
              <a:rPr lang="es-MX" dirty="0" smtClean="0"/>
              <a:t> </a:t>
            </a:r>
          </a:p>
          <a:p>
            <a:r>
              <a:rPr lang="es-MX" dirty="0" smtClean="0"/>
              <a:t>El código ideal es el que tiene alta cohesión y bajo acoplamiento.</a:t>
            </a:r>
          </a:p>
          <a:p>
            <a:r>
              <a:rPr lang="es-MX" dirty="0" smtClean="0"/>
              <a:t> </a:t>
            </a:r>
          </a:p>
          <a:p>
            <a:r>
              <a:rPr lang="es-MX" dirty="0" err="1" smtClean="0"/>
              <a:t>static</a:t>
            </a:r>
            <a:r>
              <a:rPr lang="es-MX" dirty="0" smtClean="0"/>
              <a:t>, convierte una variable local en global pero solo se pueden utilizar de manera local.</a:t>
            </a:r>
          </a:p>
          <a:p>
            <a:r>
              <a:rPr lang="es-MX" dirty="0" smtClean="0"/>
              <a:t> </a:t>
            </a:r>
          </a:p>
          <a:p>
            <a:r>
              <a:rPr lang="es-MX" dirty="0" smtClean="0"/>
              <a:t>se sabe que utiliza memoria compartida con los </a:t>
            </a:r>
            <a:r>
              <a:rPr lang="es-MX" dirty="0" err="1" smtClean="0"/>
              <a:t>shmget</a:t>
            </a:r>
            <a:r>
              <a:rPr lang="es-MX" dirty="0" smtClean="0"/>
              <a:t>, que crea el segmento de memoria compartida.</a:t>
            </a:r>
          </a:p>
          <a:p>
            <a:r>
              <a:rPr lang="es-MX" dirty="0" smtClean="0"/>
              <a:t> </a:t>
            </a:r>
          </a:p>
          <a:p>
            <a:r>
              <a:rPr lang="es-MX" dirty="0" err="1" smtClean="0"/>
              <a:t>ptr</a:t>
            </a:r>
            <a:r>
              <a:rPr lang="es-MX" dirty="0" smtClean="0"/>
              <a:t>: apunta a un lugar fuera del programa que es donde todos los procesos que comparten apuntan para la memoria.</a:t>
            </a:r>
          </a:p>
          <a:p>
            <a:r>
              <a:rPr lang="es-MX" dirty="0" smtClean="0"/>
              <a:t> </a:t>
            </a:r>
          </a:p>
          <a:p>
            <a:r>
              <a:rPr lang="es-MX" dirty="0" err="1" smtClean="0"/>
              <a:t>shmat</a:t>
            </a:r>
            <a:r>
              <a:rPr lang="es-MX" dirty="0" smtClean="0"/>
              <a:t>: convierte el identificador en un apuntador, para dirigirse al segmento.</a:t>
            </a:r>
          </a:p>
          <a:p>
            <a:r>
              <a:rPr lang="es-MX" dirty="0" smtClean="0"/>
              <a:t> </a:t>
            </a:r>
          </a:p>
          <a:p>
            <a:endParaRPr lang="es-MX" dirty="0" smtClean="0"/>
          </a:p>
          <a:p>
            <a:endParaRPr lang="es-MX" dirty="0"/>
          </a:p>
        </p:txBody>
      </p:sp>
    </p:spTree>
    <p:extLst>
      <p:ext uri="{BB962C8B-B14F-4D97-AF65-F5344CB8AC3E}">
        <p14:creationId xmlns:p14="http://schemas.microsoft.com/office/powerpoint/2010/main" val="233126139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3335" y="206062"/>
            <a:ext cx="11616744" cy="4801314"/>
          </a:xfrm>
          <a:prstGeom prst="rect">
            <a:avLst/>
          </a:prstGeom>
          <a:noFill/>
        </p:spPr>
        <p:txBody>
          <a:bodyPr wrap="square" rtlCol="0">
            <a:spAutoFit/>
          </a:bodyPr>
          <a:lstStyle/>
          <a:p>
            <a:r>
              <a:rPr lang="es-MX" dirty="0" smtClean="0"/>
              <a:t>MY_KEY: número arbitrario.</a:t>
            </a:r>
          </a:p>
          <a:p>
            <a:r>
              <a:rPr lang="es-MX" dirty="0" smtClean="0"/>
              <a:t>IP_CREAT: Es para que lo genere si aún no existe</a:t>
            </a:r>
          </a:p>
          <a:p>
            <a:r>
              <a:rPr lang="es-MX" dirty="0" smtClean="0"/>
              <a:t>SEC_MASK: Es para asignar permisos de lectura</a:t>
            </a:r>
          </a:p>
          <a:p>
            <a:r>
              <a:rPr lang="es-MX" dirty="0" smtClean="0"/>
              <a:t> </a:t>
            </a:r>
          </a:p>
          <a:p>
            <a:r>
              <a:rPr lang="es-MX" dirty="0" smtClean="0"/>
              <a:t>_</a:t>
            </a:r>
            <a:r>
              <a:rPr lang="es-MX" dirty="0" err="1" smtClean="0"/>
              <a:t>exit</a:t>
            </a:r>
            <a:r>
              <a:rPr lang="es-MX" dirty="0" smtClean="0"/>
              <a:t>: no manda a llamar los </a:t>
            </a:r>
            <a:r>
              <a:rPr lang="es-MX" dirty="0" err="1" smtClean="0"/>
              <a:t>atexit</a:t>
            </a:r>
            <a:r>
              <a:rPr lang="es-MX" dirty="0" smtClean="0"/>
              <a:t>(), en este caso es para evitar que un hijo cierre la interfaz y el padre y los </a:t>
            </a:r>
            <a:r>
              <a:rPr lang="es-MX" dirty="0" err="1" smtClean="0"/>
              <a:t>demas</a:t>
            </a:r>
            <a:r>
              <a:rPr lang="es-MX" dirty="0" smtClean="0"/>
              <a:t> hijos </a:t>
            </a:r>
            <a:r>
              <a:rPr lang="es-MX" dirty="0" err="1" smtClean="0"/>
              <a:t>continuen</a:t>
            </a:r>
            <a:r>
              <a:rPr lang="es-MX" dirty="0" smtClean="0"/>
              <a:t> el proceso.</a:t>
            </a:r>
          </a:p>
          <a:p>
            <a:r>
              <a:rPr lang="es-MX" dirty="0" smtClean="0"/>
              <a:t> </a:t>
            </a:r>
          </a:p>
          <a:p>
            <a:r>
              <a:rPr lang="es-MX" dirty="0" smtClean="0"/>
              <a:t>$^: Se reemplaza por la parte derecha (</a:t>
            </a:r>
            <a:r>
              <a:rPr lang="es-MX" dirty="0" err="1" smtClean="0"/>
              <a:t>parametros</a:t>
            </a:r>
            <a:r>
              <a:rPr lang="es-MX" dirty="0" smtClean="0"/>
              <a:t>)</a:t>
            </a:r>
          </a:p>
          <a:p>
            <a:r>
              <a:rPr lang="es-MX" dirty="0" smtClean="0"/>
              <a:t>CFLAGS: Banderas del compilador</a:t>
            </a:r>
          </a:p>
          <a:p>
            <a:r>
              <a:rPr lang="es-MX" dirty="0" smtClean="0"/>
              <a:t>LDFLAGS: Banderas de </a:t>
            </a:r>
            <a:r>
              <a:rPr lang="es-MX" dirty="0" err="1" smtClean="0"/>
              <a:t>librelias</a:t>
            </a:r>
            <a:r>
              <a:rPr lang="es-MX" dirty="0" smtClean="0"/>
              <a:t> (-</a:t>
            </a:r>
            <a:r>
              <a:rPr lang="es-MX" dirty="0" err="1" smtClean="0"/>
              <a:t>lpthread</a:t>
            </a:r>
            <a:r>
              <a:rPr lang="es-MX" dirty="0" smtClean="0"/>
              <a:t> -</a:t>
            </a:r>
            <a:r>
              <a:rPr lang="es-MX" dirty="0" err="1" smtClean="0"/>
              <a:t>lcurses</a:t>
            </a:r>
            <a:r>
              <a:rPr lang="es-MX" dirty="0" smtClean="0"/>
              <a:t>)</a:t>
            </a:r>
          </a:p>
          <a:p>
            <a:r>
              <a:rPr lang="es-MX" dirty="0" smtClean="0"/>
              <a:t> </a:t>
            </a:r>
          </a:p>
          <a:p>
            <a:r>
              <a:rPr lang="es-MX" dirty="0" smtClean="0"/>
              <a:t>#</a:t>
            </a:r>
            <a:r>
              <a:rPr lang="es-MX" dirty="0" err="1" smtClean="0"/>
              <a:t>ifdef</a:t>
            </a:r>
            <a:r>
              <a:rPr lang="es-MX" dirty="0" smtClean="0"/>
              <a:t> &lt;</a:t>
            </a:r>
            <a:r>
              <a:rPr lang="es-MX" dirty="0" err="1" smtClean="0"/>
              <a:t>var</a:t>
            </a:r>
            <a:r>
              <a:rPr lang="es-MX" dirty="0" smtClean="0"/>
              <a:t>&gt; = </a:t>
            </a:r>
            <a:r>
              <a:rPr lang="es-MX" dirty="0" err="1" smtClean="0"/>
              <a:t>Compilacion</a:t>
            </a:r>
            <a:r>
              <a:rPr lang="es-MX" dirty="0" smtClean="0"/>
              <a:t> condicional</a:t>
            </a:r>
          </a:p>
          <a:p>
            <a:r>
              <a:rPr lang="es-MX" dirty="0" smtClean="0"/>
              <a:t> </a:t>
            </a:r>
          </a:p>
          <a:p>
            <a:r>
              <a:rPr lang="es-MX" dirty="0" smtClean="0"/>
              <a:t/>
            </a:r>
            <a:br>
              <a:rPr lang="es-MX" dirty="0" smtClean="0"/>
            </a:br>
            <a:r>
              <a:rPr lang="es-MX" dirty="0" smtClean="0"/>
              <a:t/>
            </a:r>
            <a:br>
              <a:rPr lang="es-MX" dirty="0" smtClean="0"/>
            </a:br>
            <a:endParaRPr lang="es-MX" dirty="0" smtClean="0"/>
          </a:p>
          <a:p>
            <a:endParaRPr lang="es-MX" dirty="0"/>
          </a:p>
        </p:txBody>
      </p:sp>
    </p:spTree>
    <p:extLst>
      <p:ext uri="{BB962C8B-B14F-4D97-AF65-F5344CB8AC3E}">
        <p14:creationId xmlns:p14="http://schemas.microsoft.com/office/powerpoint/2010/main" val="389751155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309093" y="270456"/>
            <a:ext cx="11616744" cy="5909310"/>
          </a:xfrm>
          <a:prstGeom prst="rect">
            <a:avLst/>
          </a:prstGeom>
          <a:noFill/>
        </p:spPr>
        <p:txBody>
          <a:bodyPr wrap="square" rtlCol="0">
            <a:spAutoFit/>
          </a:bodyPr>
          <a:lstStyle/>
          <a:p>
            <a:r>
              <a:rPr lang="es-MX" dirty="0" smtClean="0"/>
              <a:t>Capítulo 8: </a:t>
            </a:r>
            <a:r>
              <a:rPr lang="es-MX" dirty="0" err="1" smtClean="0"/>
              <a:t>Main</a:t>
            </a:r>
            <a:r>
              <a:rPr lang="es-MX" dirty="0" smtClean="0"/>
              <a:t> </a:t>
            </a:r>
            <a:r>
              <a:rPr lang="es-MX" dirty="0" err="1" smtClean="0"/>
              <a:t>Memory</a:t>
            </a:r>
            <a:endParaRPr lang="es-MX" dirty="0" smtClean="0"/>
          </a:p>
          <a:p>
            <a:r>
              <a:rPr lang="es-MX" dirty="0" smtClean="0"/>
              <a:t> </a:t>
            </a:r>
          </a:p>
          <a:p>
            <a:r>
              <a:rPr lang="es-MX" dirty="0" smtClean="0"/>
              <a:t>Pasos para que un código llegue al ejecutable.</a:t>
            </a:r>
          </a:p>
          <a:p>
            <a:r>
              <a:rPr lang="es-MX" dirty="0" smtClean="0"/>
              <a:t> </a:t>
            </a:r>
          </a:p>
          <a:p>
            <a:r>
              <a:rPr lang="es-MX" dirty="0" smtClean="0"/>
              <a:t>Programa fuente--&gt;</a:t>
            </a:r>
            <a:r>
              <a:rPr lang="es-MX" dirty="0" err="1" smtClean="0"/>
              <a:t>Precompilar</a:t>
            </a:r>
            <a:r>
              <a:rPr lang="es-MX" dirty="0" smtClean="0"/>
              <a:t>--&gt;Compilador de ensamblador→ Se obtiene el archivo .o (Módulo objeto)--&gt; Editor de enlaces</a:t>
            </a:r>
          </a:p>
          <a:p>
            <a:r>
              <a:rPr lang="es-MX" dirty="0" smtClean="0"/>
              <a:t> </a:t>
            </a:r>
          </a:p>
          <a:p>
            <a:r>
              <a:rPr lang="es-MX" dirty="0" smtClean="0"/>
              <a:t>Enlace estático: Incorporar todo el código binario dentro del ejecutable</a:t>
            </a:r>
          </a:p>
          <a:p>
            <a:r>
              <a:rPr lang="es-MX" dirty="0" err="1" smtClean="0"/>
              <a:t>Loader</a:t>
            </a:r>
            <a:r>
              <a:rPr lang="es-MX" dirty="0" smtClean="0"/>
              <a:t>→ Carga el ejecutable en la memoria además de resolver las referencias en las librerías.</a:t>
            </a:r>
          </a:p>
          <a:p>
            <a:r>
              <a:rPr lang="es-MX" dirty="0" smtClean="0"/>
              <a:t> </a:t>
            </a:r>
          </a:p>
          <a:p>
            <a:r>
              <a:rPr lang="es-MX" dirty="0" err="1" smtClean="0"/>
              <a:t>counter</a:t>
            </a:r>
            <a:r>
              <a:rPr lang="es-MX" dirty="0" smtClean="0"/>
              <a:t>: Sirve para poder tener el contador del número de registro de cada proceso, no es óptimo ya que el SO, calendariza de manera arbitraria y los valores pueden estar erróneos.</a:t>
            </a:r>
          </a:p>
          <a:p>
            <a:r>
              <a:rPr lang="es-MX" dirty="0" smtClean="0"/>
              <a:t> </a:t>
            </a:r>
          </a:p>
          <a:p>
            <a:r>
              <a:rPr lang="es-MX" dirty="0" err="1" smtClean="0"/>
              <a:t>Seccion</a:t>
            </a:r>
            <a:r>
              <a:rPr lang="es-MX" dirty="0" smtClean="0"/>
              <a:t> critica: es una </a:t>
            </a:r>
            <a:r>
              <a:rPr lang="es-MX" dirty="0" err="1" smtClean="0"/>
              <a:t>seccion</a:t>
            </a:r>
            <a:r>
              <a:rPr lang="es-MX" dirty="0" smtClean="0"/>
              <a:t> del </a:t>
            </a:r>
            <a:r>
              <a:rPr lang="es-MX" dirty="0" err="1" smtClean="0"/>
              <a:t>codigo</a:t>
            </a:r>
            <a:r>
              <a:rPr lang="es-MX" dirty="0" smtClean="0"/>
              <a:t> donde solo puede ser ejecutado uno a la vez por problemas de competencia y de inestabilidad, lo demás se le llaman secciones restantes</a:t>
            </a:r>
          </a:p>
          <a:p>
            <a:r>
              <a:rPr lang="es-MX" dirty="0" smtClean="0"/>
              <a:t> </a:t>
            </a:r>
          </a:p>
          <a:p>
            <a:r>
              <a:rPr lang="es-MX" dirty="0" smtClean="0"/>
              <a:t>Para llevarse a cabo es bueno poner la estructura do-</a:t>
            </a:r>
            <a:r>
              <a:rPr lang="es-MX" dirty="0" err="1" smtClean="0"/>
              <a:t>while</a:t>
            </a:r>
            <a:r>
              <a:rPr lang="es-MX" dirty="0" smtClean="0"/>
              <a:t> donde se divide entre sección de entrada y de salida</a:t>
            </a:r>
          </a:p>
          <a:p>
            <a:r>
              <a:rPr lang="es-MX" dirty="0" smtClean="0"/>
              <a:t> </a:t>
            </a:r>
          </a:p>
          <a:p>
            <a:r>
              <a:rPr lang="es-MX" dirty="0" smtClean="0"/>
              <a:t>espera activa: es cuando se cicla un proceso en espera de otro para poder entrar en la sección crítica.</a:t>
            </a:r>
          </a:p>
          <a:p>
            <a:r>
              <a:rPr lang="es-MX" dirty="0" smtClean="0"/>
              <a:t> </a:t>
            </a:r>
          </a:p>
          <a:p>
            <a:endParaRPr lang="es-MX" dirty="0"/>
          </a:p>
        </p:txBody>
      </p:sp>
    </p:spTree>
    <p:extLst>
      <p:ext uri="{BB962C8B-B14F-4D97-AF65-F5344CB8AC3E}">
        <p14:creationId xmlns:p14="http://schemas.microsoft.com/office/powerpoint/2010/main" val="3352120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3262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5910" y="193183"/>
            <a:ext cx="11822805" cy="6186309"/>
          </a:xfrm>
          <a:prstGeom prst="rect">
            <a:avLst/>
          </a:prstGeom>
          <a:noFill/>
        </p:spPr>
        <p:txBody>
          <a:bodyPr wrap="square" rtlCol="0">
            <a:spAutoFit/>
          </a:bodyPr>
          <a:lstStyle/>
          <a:p>
            <a:r>
              <a:rPr lang="es-MX" dirty="0" smtClean="0"/>
              <a:t>Una buena solución de sincronización son:</a:t>
            </a:r>
          </a:p>
          <a:p>
            <a:r>
              <a:rPr lang="es-MX" dirty="0" smtClean="0"/>
              <a:t> </a:t>
            </a:r>
          </a:p>
          <a:p>
            <a:r>
              <a:rPr lang="es-MX" dirty="0" smtClean="0"/>
              <a:t>Exclusión mutua: sólo uno accede a la vez y cuando termina cede el turno</a:t>
            </a:r>
          </a:p>
          <a:p>
            <a:r>
              <a:rPr lang="es-MX" dirty="0" smtClean="0"/>
              <a:t>Progresión: Si ninguno de los procesos llega a la sección crítica, el otro proceso podría entrar a esa sección.</a:t>
            </a:r>
          </a:p>
          <a:p>
            <a:r>
              <a:rPr lang="es-MX" dirty="0" smtClean="0"/>
              <a:t>Espera limitada: Se establece un límite de veces en las que un proceso puede entrar a la sección crítica.</a:t>
            </a:r>
          </a:p>
          <a:p>
            <a:r>
              <a:rPr lang="es-MX" dirty="0" smtClean="0"/>
              <a:t> </a:t>
            </a:r>
          </a:p>
          <a:p>
            <a:r>
              <a:rPr lang="es-MX" dirty="0" smtClean="0"/>
              <a:t>Algoritmo del pastelero, es utilizable para varios procesos.</a:t>
            </a:r>
          </a:p>
          <a:p>
            <a:r>
              <a:rPr lang="es-MX" dirty="0" smtClean="0"/>
              <a:t>Peterson </a:t>
            </a:r>
            <a:r>
              <a:rPr lang="es-MX" dirty="0" err="1" smtClean="0"/>
              <a:t>solution</a:t>
            </a:r>
            <a:r>
              <a:rPr lang="es-MX" dirty="0" smtClean="0"/>
              <a:t>: es como el de pastelero pero para pocos procesos.</a:t>
            </a:r>
          </a:p>
          <a:p>
            <a:r>
              <a:rPr lang="es-MX" dirty="0" smtClean="0"/>
              <a:t> </a:t>
            </a:r>
          </a:p>
          <a:p>
            <a:r>
              <a:rPr lang="es-MX" dirty="0" smtClean="0"/>
              <a:t>Utilizando Candados.</a:t>
            </a:r>
          </a:p>
          <a:p>
            <a:r>
              <a:rPr lang="es-MX" dirty="0" err="1" smtClean="0"/>
              <a:t>Acquire</a:t>
            </a:r>
            <a:r>
              <a:rPr lang="es-MX" dirty="0" smtClean="0"/>
              <a:t>: Si se puede cambiar el valor lo hace, si no lo guarda en una cola.</a:t>
            </a:r>
          </a:p>
          <a:p>
            <a:r>
              <a:rPr lang="es-MX" dirty="0" smtClean="0"/>
              <a:t/>
            </a:r>
            <a:br>
              <a:rPr lang="es-MX" dirty="0" smtClean="0"/>
            </a:br>
            <a:r>
              <a:rPr lang="es-MX" dirty="0" smtClean="0"/>
              <a:t/>
            </a:r>
            <a:br>
              <a:rPr lang="es-MX" dirty="0" smtClean="0"/>
            </a:br>
            <a:endParaRPr lang="es-MX" dirty="0" smtClean="0"/>
          </a:p>
          <a:p>
            <a:r>
              <a:rPr lang="es-MX" dirty="0" smtClean="0"/>
              <a:t>método test and set, le pone el candado a una dirección de memoria específica, se hace desde hardware, debe estar implementado en el CPU.</a:t>
            </a:r>
          </a:p>
          <a:p>
            <a:r>
              <a:rPr lang="es-MX" dirty="0" smtClean="0"/>
              <a:t/>
            </a:r>
            <a:br>
              <a:rPr lang="es-MX" dirty="0" smtClean="0"/>
            </a:br>
            <a:r>
              <a:rPr lang="es-MX" dirty="0" smtClean="0"/>
              <a:t/>
            </a:r>
            <a:br>
              <a:rPr lang="es-MX" dirty="0" smtClean="0"/>
            </a:br>
            <a:endParaRPr lang="es-MX" dirty="0" smtClean="0"/>
          </a:p>
          <a:p>
            <a:r>
              <a:rPr lang="es-MX" dirty="0" err="1" smtClean="0"/>
              <a:t>Semaforos</a:t>
            </a:r>
            <a:r>
              <a:rPr lang="es-MX" dirty="0" smtClean="0"/>
              <a:t>: Es la manera mas general, es un contador, solo utiliza dos operaciones </a:t>
            </a:r>
            <a:r>
              <a:rPr lang="es-MX" dirty="0" err="1" smtClean="0"/>
              <a:t>wait</a:t>
            </a:r>
            <a:r>
              <a:rPr lang="es-MX" dirty="0" smtClean="0"/>
              <a:t>()* y </a:t>
            </a:r>
            <a:r>
              <a:rPr lang="es-MX" dirty="0" err="1" smtClean="0"/>
              <a:t>signal</a:t>
            </a:r>
            <a:r>
              <a:rPr lang="es-MX" dirty="0" smtClean="0"/>
              <a:t>()**</a:t>
            </a:r>
          </a:p>
          <a:p>
            <a:r>
              <a:rPr lang="es-MX" dirty="0" smtClean="0"/>
              <a:t> </a:t>
            </a:r>
          </a:p>
          <a:p>
            <a:endParaRPr lang="es-MX" dirty="0"/>
          </a:p>
        </p:txBody>
      </p:sp>
    </p:spTree>
    <p:extLst>
      <p:ext uri="{BB962C8B-B14F-4D97-AF65-F5344CB8AC3E}">
        <p14:creationId xmlns:p14="http://schemas.microsoft.com/office/powerpoint/2010/main" val="24726233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09093" y="283335"/>
            <a:ext cx="11629622" cy="2862322"/>
          </a:xfrm>
          <a:prstGeom prst="rect">
            <a:avLst/>
          </a:prstGeom>
          <a:noFill/>
        </p:spPr>
        <p:txBody>
          <a:bodyPr wrap="square" rtlCol="0">
            <a:spAutoFit/>
          </a:bodyPr>
          <a:lstStyle/>
          <a:p>
            <a:r>
              <a:rPr lang="es-MX" dirty="0" smtClean="0"/>
              <a:t>*Diferente al de </a:t>
            </a:r>
            <a:r>
              <a:rPr lang="es-MX" dirty="0" err="1" smtClean="0"/>
              <a:t>linux</a:t>
            </a:r>
            <a:r>
              <a:rPr lang="es-MX" dirty="0" smtClean="0"/>
              <a:t>, resta</a:t>
            </a:r>
          </a:p>
          <a:p>
            <a:r>
              <a:rPr lang="es-MX" dirty="0" smtClean="0"/>
              <a:t>**Diferente al de </a:t>
            </a:r>
            <a:r>
              <a:rPr lang="es-MX" dirty="0" err="1" smtClean="0"/>
              <a:t>linux</a:t>
            </a:r>
            <a:r>
              <a:rPr lang="es-MX" dirty="0" smtClean="0"/>
              <a:t>, suma</a:t>
            </a:r>
          </a:p>
          <a:p>
            <a:r>
              <a:rPr lang="es-MX" dirty="0" smtClean="0"/>
              <a:t> </a:t>
            </a:r>
          </a:p>
          <a:p>
            <a:r>
              <a:rPr lang="es-MX" dirty="0" smtClean="0"/>
              <a:t>Si el valor es 0 o menor esta bloqueado.</a:t>
            </a:r>
          </a:p>
          <a:p>
            <a:r>
              <a:rPr lang="es-MX" dirty="0" smtClean="0"/>
              <a:t> </a:t>
            </a:r>
          </a:p>
          <a:p>
            <a:r>
              <a:rPr lang="es-MX" dirty="0" err="1" smtClean="0"/>
              <a:t>Bounded</a:t>
            </a:r>
            <a:r>
              <a:rPr lang="es-MX" dirty="0" smtClean="0"/>
              <a:t>-Buffer </a:t>
            </a:r>
            <a:r>
              <a:rPr lang="es-MX" dirty="0" err="1" smtClean="0"/>
              <a:t>Problem</a:t>
            </a:r>
            <a:r>
              <a:rPr lang="es-MX" dirty="0" smtClean="0"/>
              <a:t>: Es cuando hay un arreglo y unos procesos escriben y otros leen y quitan</a:t>
            </a:r>
          </a:p>
          <a:p>
            <a:r>
              <a:rPr lang="es-MX" dirty="0" smtClean="0"/>
              <a:t> </a:t>
            </a:r>
          </a:p>
          <a:p>
            <a:r>
              <a:rPr lang="es-MX" dirty="0" err="1" smtClean="0"/>
              <a:t>Readers</a:t>
            </a:r>
            <a:r>
              <a:rPr lang="es-MX" dirty="0" smtClean="0"/>
              <a:t> and </a:t>
            </a:r>
            <a:r>
              <a:rPr lang="es-MX" dirty="0" err="1" smtClean="0"/>
              <a:t>Writers</a:t>
            </a:r>
            <a:r>
              <a:rPr lang="es-MX" dirty="0" smtClean="0"/>
              <a:t> </a:t>
            </a:r>
            <a:r>
              <a:rPr lang="es-MX" dirty="0" err="1" smtClean="0"/>
              <a:t>Problem</a:t>
            </a:r>
            <a:r>
              <a:rPr lang="es-MX" dirty="0" smtClean="0"/>
              <a:t>: No se pueden tener las dos opciones corriendo al mismo tiempo, es decir, que si un proceso está leyendo otro no puede escribir. Bloquea y libera recursos del equipo.</a:t>
            </a:r>
          </a:p>
          <a:p>
            <a:endParaRPr lang="es-MX" dirty="0"/>
          </a:p>
        </p:txBody>
      </p:sp>
    </p:spTree>
    <p:extLst>
      <p:ext uri="{BB962C8B-B14F-4D97-AF65-F5344CB8AC3E}">
        <p14:creationId xmlns:p14="http://schemas.microsoft.com/office/powerpoint/2010/main" val="16564229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257577"/>
            <a:ext cx="11590986" cy="4801314"/>
          </a:xfrm>
          <a:prstGeom prst="rect">
            <a:avLst/>
          </a:prstGeom>
          <a:noFill/>
        </p:spPr>
        <p:txBody>
          <a:bodyPr wrap="square" rtlCol="0">
            <a:spAutoFit/>
          </a:bodyPr>
          <a:lstStyle/>
          <a:p>
            <a:r>
              <a:rPr lang="es-MX" dirty="0"/>
              <a:t/>
            </a:r>
            <a:br>
              <a:rPr lang="es-MX" dirty="0"/>
            </a:br>
            <a:r>
              <a:rPr lang="es-MX" dirty="0"/>
              <a:t>Como fue programando el </a:t>
            </a:r>
            <a:r>
              <a:rPr lang="es-MX" dirty="0" err="1"/>
              <a:t>prof</a:t>
            </a:r>
            <a:r>
              <a:rPr lang="es-MX" dirty="0"/>
              <a:t> - top </a:t>
            </a:r>
            <a:r>
              <a:rPr lang="es-MX" dirty="0" err="1"/>
              <a:t>down</a:t>
            </a:r>
            <a:endParaRPr lang="es-MX" dirty="0"/>
          </a:p>
          <a:p>
            <a:pPr lvl="1"/>
            <a:r>
              <a:rPr lang="es-MX" dirty="0"/>
              <a:t>Realizar el </a:t>
            </a:r>
            <a:r>
              <a:rPr lang="es-MX" dirty="0" err="1"/>
              <a:t>menu</a:t>
            </a:r>
            <a:r>
              <a:rPr lang="es-MX" dirty="0"/>
              <a:t> que llama a las funciones </a:t>
            </a:r>
            <a:r>
              <a:rPr lang="es-MX" dirty="0" err="1"/>
              <a:t>consultar_cola</a:t>
            </a:r>
            <a:r>
              <a:rPr lang="es-MX" dirty="0"/>
              <a:t> e </a:t>
            </a:r>
            <a:r>
              <a:rPr lang="es-MX" dirty="0" err="1"/>
              <a:t>insertar_cola</a:t>
            </a:r>
            <a:r>
              <a:rPr lang="es-MX" dirty="0"/>
              <a:t>, que aún no hacen nada. Se crea una estructura para almacenar toda la información en una cola.</a:t>
            </a:r>
          </a:p>
          <a:p>
            <a:pPr lvl="1"/>
            <a:r>
              <a:rPr lang="es-MX" dirty="0"/>
              <a:t>Una función mete datos a la cola y la otra obtiene todo lo que hay en la cola.</a:t>
            </a:r>
          </a:p>
          <a:p>
            <a:pPr lvl="1"/>
            <a:r>
              <a:rPr lang="es-MX" dirty="0"/>
              <a:t>Crear el algoritmo que hace la computación en sí, abstraído en el .h (no importa realmente cuál es).</a:t>
            </a:r>
          </a:p>
          <a:p>
            <a:pPr lvl="1"/>
            <a:r>
              <a:rPr lang="es-MX" dirty="0"/>
              <a:t>Introduce el </a:t>
            </a:r>
            <a:r>
              <a:rPr lang="es-MX" dirty="0" err="1"/>
              <a:t>thread</a:t>
            </a:r>
            <a:r>
              <a:rPr lang="es-MX" dirty="0"/>
              <a:t>, que manda a llamar la función que calcula el algoritmo. La función </a:t>
            </a:r>
            <a:r>
              <a:rPr lang="es-MX" dirty="0" err="1"/>
              <a:t>thread</a:t>
            </a:r>
            <a:r>
              <a:rPr lang="es-MX" dirty="0"/>
              <a:t> se llama directamente en vez de crear un </a:t>
            </a:r>
            <a:r>
              <a:rPr lang="es-MX" dirty="0" err="1"/>
              <a:t>thread</a:t>
            </a:r>
            <a:r>
              <a:rPr lang="es-MX" dirty="0"/>
              <a:t>. Aún se debe esperar que termine el procesamiento del algoritmo.</a:t>
            </a:r>
          </a:p>
          <a:p>
            <a:pPr lvl="1"/>
            <a:r>
              <a:rPr lang="es-MX" dirty="0"/>
              <a:t>Habilitar </a:t>
            </a:r>
            <a:r>
              <a:rPr lang="es-MX" dirty="0" err="1"/>
              <a:t>multithreading</a:t>
            </a:r>
            <a:r>
              <a:rPr lang="es-MX" dirty="0"/>
              <a:t>, sólo va creando los </a:t>
            </a:r>
            <a:r>
              <a:rPr lang="es-MX" dirty="0" err="1"/>
              <a:t>threads</a:t>
            </a:r>
            <a:r>
              <a:rPr lang="es-MX" dirty="0"/>
              <a:t>.</a:t>
            </a:r>
          </a:p>
          <a:p>
            <a:pPr lvl="1"/>
            <a:r>
              <a:rPr lang="es-MX" dirty="0"/>
              <a:t>A la hora de hacer la parte de procesos, creó un </a:t>
            </a:r>
            <a:r>
              <a:rPr lang="es-MX" dirty="0" err="1"/>
              <a:t>main</a:t>
            </a:r>
            <a:r>
              <a:rPr lang="es-MX" dirty="0"/>
              <a:t> alternativo y otro archivo de </a:t>
            </a:r>
            <a:r>
              <a:rPr lang="es-MX" dirty="0" err="1"/>
              <a:t>queue</a:t>
            </a:r>
            <a:r>
              <a:rPr lang="es-MX" dirty="0"/>
              <a:t>. Para declarar la cola, apunta a un segmento en memoria compartida (en procesos, en </a:t>
            </a:r>
            <a:r>
              <a:rPr lang="es-MX" dirty="0" err="1"/>
              <a:t>threads</a:t>
            </a:r>
            <a:r>
              <a:rPr lang="es-MX" dirty="0"/>
              <a:t> usa </a:t>
            </a:r>
            <a:r>
              <a:rPr lang="es-MX" dirty="0" err="1"/>
              <a:t>malloc</a:t>
            </a:r>
            <a:r>
              <a:rPr lang="es-MX" dirty="0"/>
              <a:t>). </a:t>
            </a:r>
            <a:r>
              <a:rPr lang="es-MX" dirty="0" err="1"/>
              <a:t>Cleanup</a:t>
            </a:r>
            <a:r>
              <a:rPr lang="es-MX" dirty="0"/>
              <a:t> borra el segmento en memoria compartida también.</a:t>
            </a:r>
          </a:p>
          <a:p>
            <a:pPr lvl="1"/>
            <a:r>
              <a:rPr lang="es-MX" dirty="0"/>
              <a:t>La función se ejecuta en un hijo.</a:t>
            </a:r>
          </a:p>
          <a:p>
            <a:r>
              <a:rPr lang="es-MX" dirty="0" err="1"/>
              <a:t>Git</a:t>
            </a:r>
            <a:endParaRPr lang="es-MX" dirty="0"/>
          </a:p>
          <a:p>
            <a:pPr lvl="1"/>
            <a:r>
              <a:rPr lang="es-MX" dirty="0" err="1"/>
              <a:t>git</a:t>
            </a:r>
            <a:r>
              <a:rPr lang="es-MX" dirty="0"/>
              <a:t> </a:t>
            </a:r>
            <a:r>
              <a:rPr lang="es-MX" dirty="0" err="1"/>
              <a:t>checkout</a:t>
            </a:r>
            <a:r>
              <a:rPr lang="es-MX" dirty="0"/>
              <a:t> [código] - Te lleva al proyecto en otra </a:t>
            </a:r>
            <a:r>
              <a:rPr lang="es-MX" dirty="0" err="1"/>
              <a:t>branch</a:t>
            </a:r>
            <a:r>
              <a:rPr lang="es-MX" dirty="0"/>
              <a:t>, que puede ser también cómo era el proyecto en el pasado. ¡No hacer modificaciones en el pasado!</a:t>
            </a:r>
          </a:p>
          <a:p>
            <a:endParaRPr lang="es-MX" dirty="0"/>
          </a:p>
        </p:txBody>
      </p:sp>
    </p:spTree>
    <p:extLst>
      <p:ext uri="{BB962C8B-B14F-4D97-AF65-F5344CB8AC3E}">
        <p14:creationId xmlns:p14="http://schemas.microsoft.com/office/powerpoint/2010/main" val="312460546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34851" y="257577"/>
            <a:ext cx="11616743" cy="6463308"/>
          </a:xfrm>
          <a:prstGeom prst="rect">
            <a:avLst/>
          </a:prstGeom>
          <a:noFill/>
        </p:spPr>
        <p:txBody>
          <a:bodyPr wrap="square" rtlCol="0">
            <a:spAutoFit/>
          </a:bodyPr>
          <a:lstStyle/>
          <a:p>
            <a:r>
              <a:rPr lang="es-MX" dirty="0" smtClean="0"/>
              <a:t>C</a:t>
            </a:r>
          </a:p>
          <a:p>
            <a:pPr lvl="1"/>
            <a:r>
              <a:rPr lang="es-MX" dirty="0" err="1" smtClean="0"/>
              <a:t>Getch</a:t>
            </a:r>
            <a:r>
              <a:rPr lang="es-MX" dirty="0" smtClean="0"/>
              <a:t> regresa el valor </a:t>
            </a:r>
            <a:r>
              <a:rPr lang="es-MX" dirty="0" err="1" smtClean="0"/>
              <a:t>ascii</a:t>
            </a:r>
            <a:r>
              <a:rPr lang="es-MX" dirty="0" smtClean="0"/>
              <a:t>. Al restarle '0' se convierte a entero.</a:t>
            </a:r>
          </a:p>
          <a:p>
            <a:pPr lvl="1"/>
            <a:r>
              <a:rPr lang="es-MX" dirty="0" smtClean="0"/>
              <a:t>La función </a:t>
            </a:r>
            <a:r>
              <a:rPr lang="es-MX" dirty="0" err="1" smtClean="0"/>
              <a:t>atexit</a:t>
            </a:r>
            <a:r>
              <a:rPr lang="es-MX" dirty="0" smtClean="0"/>
              <a:t> siempre se ejecuta, sin importar cómo se termine el programa; por ejemplo, regresar a Shell correctamente</a:t>
            </a:r>
          </a:p>
          <a:p>
            <a:pPr lvl="1"/>
            <a:r>
              <a:rPr lang="es-MX" dirty="0" err="1" smtClean="0"/>
              <a:t>Struct</a:t>
            </a:r>
            <a:r>
              <a:rPr lang="es-MX" dirty="0" smtClean="0"/>
              <a:t> - forma de agrupar dos o más tipos de datos (básicos, clases u otras </a:t>
            </a:r>
            <a:r>
              <a:rPr lang="es-MX" dirty="0" err="1" smtClean="0"/>
              <a:t>structs</a:t>
            </a:r>
            <a:r>
              <a:rPr lang="es-MX" dirty="0" smtClean="0"/>
              <a:t>). Su </a:t>
            </a:r>
            <a:r>
              <a:rPr lang="es-MX" dirty="0" err="1" smtClean="0"/>
              <a:t>tamano</a:t>
            </a:r>
            <a:r>
              <a:rPr lang="es-MX" dirty="0" smtClean="0"/>
              <a:t> debe ser múltiplo de 8 en sistemas de 64 bits. Enteros: 4 bytes, </a:t>
            </a:r>
            <a:r>
              <a:rPr lang="es-MX" dirty="0" err="1" smtClean="0"/>
              <a:t>chars</a:t>
            </a:r>
            <a:r>
              <a:rPr lang="es-MX" dirty="0" smtClean="0"/>
              <a:t>: 1 byte</a:t>
            </a:r>
          </a:p>
          <a:p>
            <a:pPr lvl="1"/>
            <a:r>
              <a:rPr lang="es-MX" dirty="0" smtClean="0"/>
              <a:t>Macro define - #define IS_NOTHING(x) ((</a:t>
            </a:r>
            <a:r>
              <a:rPr lang="es-MX" dirty="0" err="1" smtClean="0"/>
              <a:t>x.param</a:t>
            </a:r>
            <a:r>
              <a:rPr lang="es-MX" dirty="0" smtClean="0"/>
              <a:t>==-1)&amp;&amp;(</a:t>
            </a:r>
            <a:r>
              <a:rPr lang="es-MX" dirty="0" err="1" smtClean="0"/>
              <a:t>x.result</a:t>
            </a:r>
            <a:r>
              <a:rPr lang="es-MX" dirty="0" smtClean="0"/>
              <a:t>==-1)). Como una definición de parámetro estático, pero que recibe un argumento que se sustituye en su predicado</a:t>
            </a:r>
          </a:p>
          <a:p>
            <a:pPr lvl="1"/>
            <a:r>
              <a:rPr lang="es-MX" dirty="0" smtClean="0"/>
              <a:t>.h - Normalmente usados como interfaz entre .c. Solamente declaraciones.</a:t>
            </a:r>
          </a:p>
          <a:p>
            <a:pPr lvl="1"/>
            <a:r>
              <a:rPr lang="es-MX" dirty="0" smtClean="0"/>
              <a:t>Al </a:t>
            </a:r>
            <a:r>
              <a:rPr lang="es-MX" dirty="0" err="1" smtClean="0"/>
              <a:t>thread</a:t>
            </a:r>
            <a:r>
              <a:rPr lang="es-MX" dirty="0" smtClean="0"/>
              <a:t> se le pasa una referencia a una variable. No es bueno que se encuentre en </a:t>
            </a:r>
            <a:r>
              <a:rPr lang="es-MX" dirty="0" err="1" smtClean="0"/>
              <a:t>stack</a:t>
            </a:r>
            <a:r>
              <a:rPr lang="es-MX" dirty="0" smtClean="0"/>
              <a:t> porque puede hacer referencia a la variable en otro </a:t>
            </a:r>
            <a:r>
              <a:rPr lang="es-MX" dirty="0" err="1" smtClean="0"/>
              <a:t>stack</a:t>
            </a:r>
            <a:r>
              <a:rPr lang="es-MX" dirty="0" smtClean="0"/>
              <a:t> </a:t>
            </a:r>
            <a:r>
              <a:rPr lang="es-MX" dirty="0" err="1" smtClean="0"/>
              <a:t>frame</a:t>
            </a:r>
            <a:r>
              <a:rPr lang="es-MX" dirty="0" smtClean="0"/>
              <a:t> (en el caso de </a:t>
            </a:r>
            <a:r>
              <a:rPr lang="es-MX" dirty="0" err="1" smtClean="0"/>
              <a:t>multithreading</a:t>
            </a:r>
            <a:r>
              <a:rPr lang="es-MX" dirty="0" smtClean="0"/>
              <a:t>). Al hacerla estática se convierte en variable global, pero no se puede utilizar fuera del procedimiento.</a:t>
            </a:r>
          </a:p>
          <a:p>
            <a:pPr lvl="1"/>
            <a:r>
              <a:rPr lang="es-MX" dirty="0" smtClean="0"/>
              <a:t>Para obtener el segmento de memoria compartida: id = </a:t>
            </a:r>
            <a:r>
              <a:rPr lang="es-MX" dirty="0" err="1" smtClean="0"/>
              <a:t>shmget</a:t>
            </a:r>
            <a:r>
              <a:rPr lang="es-MX" dirty="0" smtClean="0"/>
              <a:t>(MY_KEY, </a:t>
            </a:r>
            <a:r>
              <a:rPr lang="es-MX" dirty="0" err="1" smtClean="0"/>
              <a:t>sizeof</a:t>
            </a:r>
            <a:r>
              <a:rPr lang="es-MX" dirty="0" smtClean="0"/>
              <a:t>(</a:t>
            </a:r>
            <a:r>
              <a:rPr lang="es-MX" dirty="0" err="1" smtClean="0"/>
              <a:t>queue</a:t>
            </a:r>
            <a:r>
              <a:rPr lang="es-MX" dirty="0" smtClean="0"/>
              <a:t>), IPC_CREAT | SEC_MASK); </a:t>
            </a:r>
            <a:r>
              <a:rPr lang="es-MX" dirty="0" err="1" smtClean="0"/>
              <a:t>ptr</a:t>
            </a:r>
            <a:r>
              <a:rPr lang="es-MX" dirty="0" smtClean="0"/>
              <a:t> = (</a:t>
            </a:r>
            <a:r>
              <a:rPr lang="es-MX" dirty="0" err="1" smtClean="0"/>
              <a:t>char</a:t>
            </a:r>
            <a:r>
              <a:rPr lang="es-MX" dirty="0" smtClean="0"/>
              <a:t> * ) </a:t>
            </a:r>
            <a:r>
              <a:rPr lang="es-MX" dirty="0" err="1" smtClean="0"/>
              <a:t>shmat</a:t>
            </a:r>
            <a:r>
              <a:rPr lang="es-MX" dirty="0" smtClean="0"/>
              <a:t>(id,0,0); </a:t>
            </a:r>
            <a:r>
              <a:rPr lang="es-MX" dirty="0" err="1" smtClean="0"/>
              <a:t>shmget</a:t>
            </a:r>
            <a:r>
              <a:rPr lang="es-MX" dirty="0" smtClean="0"/>
              <a:t> crea el segmento de memoria si no existe, y regresa el id. </a:t>
            </a:r>
            <a:r>
              <a:rPr lang="es-MX" dirty="0" err="1" smtClean="0"/>
              <a:t>Shmat</a:t>
            </a:r>
            <a:r>
              <a:rPr lang="es-MX" dirty="0" smtClean="0"/>
              <a:t> convierte el identificador en un apuntador, </a:t>
            </a:r>
            <a:r>
              <a:rPr lang="es-MX" dirty="0" err="1" smtClean="0"/>
              <a:t>ptr</a:t>
            </a:r>
            <a:r>
              <a:rPr lang="es-MX" dirty="0" smtClean="0"/>
              <a:t>, que </a:t>
            </a:r>
            <a:r>
              <a:rPr lang="es-MX" dirty="0" err="1" smtClean="0"/>
              <a:t>aputna</a:t>
            </a:r>
            <a:r>
              <a:rPr lang="es-MX" dirty="0" smtClean="0"/>
              <a:t> al segmento de memoria, los hijos lo </a:t>
            </a:r>
            <a:r>
              <a:rPr lang="es-MX" dirty="0" err="1" smtClean="0"/>
              <a:t>compartiran</a:t>
            </a:r>
            <a:r>
              <a:rPr lang="es-MX" dirty="0" smtClean="0"/>
              <a:t>.</a:t>
            </a:r>
          </a:p>
          <a:p>
            <a:pPr lvl="1"/>
            <a:r>
              <a:rPr lang="es-MX" dirty="0" smtClean="0"/>
              <a:t>Si se usa _</a:t>
            </a:r>
            <a:r>
              <a:rPr lang="es-MX" dirty="0" err="1" smtClean="0"/>
              <a:t>exit</a:t>
            </a:r>
            <a:r>
              <a:rPr lang="es-MX" dirty="0" smtClean="0"/>
              <a:t> en lugar de </a:t>
            </a:r>
            <a:r>
              <a:rPr lang="es-MX" dirty="0" err="1" smtClean="0"/>
              <a:t>exit</a:t>
            </a:r>
            <a:r>
              <a:rPr lang="es-MX" dirty="0" smtClean="0"/>
              <a:t> no se manda a llamar el </a:t>
            </a:r>
            <a:r>
              <a:rPr lang="es-MX" dirty="0" err="1" smtClean="0"/>
              <a:t>atexit</a:t>
            </a:r>
            <a:r>
              <a:rPr lang="es-MX" dirty="0" smtClean="0"/>
              <a:t> (para no ejecutar la función de </a:t>
            </a:r>
            <a:r>
              <a:rPr lang="es-MX" dirty="0" err="1" smtClean="0"/>
              <a:t>cleanup</a:t>
            </a:r>
            <a:r>
              <a:rPr lang="es-MX" dirty="0" smtClean="0"/>
              <a:t> cuando acaban los hijos).</a:t>
            </a:r>
          </a:p>
          <a:p>
            <a:pPr lvl="1"/>
            <a:r>
              <a:rPr lang="es-MX" dirty="0" smtClean="0"/>
              <a:t>Si se pone </a:t>
            </a:r>
            <a:r>
              <a:rPr lang="es-MX" dirty="0" err="1" smtClean="0"/>
              <a:t>wait</a:t>
            </a:r>
            <a:r>
              <a:rPr lang="es-MX" dirty="0" smtClean="0"/>
              <a:t> en el padre, está esperando y no puede seguir con su procesamiento. Para que no acaben antes los hijos, se pone un </a:t>
            </a:r>
            <a:r>
              <a:rPr lang="es-MX" dirty="0" err="1" smtClean="0"/>
              <a:t>handler</a:t>
            </a:r>
            <a:r>
              <a:rPr lang="es-MX" dirty="0" smtClean="0"/>
              <a:t> que hace </a:t>
            </a:r>
            <a:r>
              <a:rPr lang="es-MX" dirty="0" err="1" smtClean="0"/>
              <a:t>wait</a:t>
            </a:r>
            <a:r>
              <a:rPr lang="es-MX" dirty="0" smtClean="0"/>
              <a:t> cuando termina un hijo para liberar los recursos que tenían ocupados los hijos.</a:t>
            </a:r>
          </a:p>
          <a:p>
            <a:pPr lvl="1"/>
            <a:r>
              <a:rPr lang="es-MX" dirty="0" smtClean="0"/>
              <a:t>Compilación condicional: #</a:t>
            </a:r>
            <a:r>
              <a:rPr lang="es-MX" dirty="0" err="1" smtClean="0"/>
              <a:t>ifdef</a:t>
            </a:r>
            <a:r>
              <a:rPr lang="es-MX" dirty="0" smtClean="0"/>
              <a:t> dice si un símbolo está definido. Puedes tomar las dos versiones de la cola y juntarlas, poniendo en esa cláusula las secciones específicas de la declaración en cada caso.</a:t>
            </a:r>
          </a:p>
          <a:p>
            <a:endParaRPr lang="es-MX" dirty="0"/>
          </a:p>
        </p:txBody>
      </p:sp>
    </p:spTree>
    <p:extLst>
      <p:ext uri="{BB962C8B-B14F-4D97-AF65-F5344CB8AC3E}">
        <p14:creationId xmlns:p14="http://schemas.microsoft.com/office/powerpoint/2010/main" val="333984763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73487" y="283335"/>
            <a:ext cx="11526592" cy="4524315"/>
          </a:xfrm>
          <a:prstGeom prst="rect">
            <a:avLst/>
          </a:prstGeom>
          <a:noFill/>
        </p:spPr>
        <p:txBody>
          <a:bodyPr wrap="square" rtlCol="0">
            <a:spAutoFit/>
          </a:bodyPr>
          <a:lstStyle/>
          <a:p>
            <a:r>
              <a:rPr lang="es-MX" dirty="0" err="1" smtClean="0"/>
              <a:t>Make</a:t>
            </a:r>
            <a:endParaRPr lang="es-MX" dirty="0" smtClean="0"/>
          </a:p>
          <a:p>
            <a:pPr lvl="1"/>
            <a:r>
              <a:rPr lang="es-MX" dirty="0" smtClean="0"/>
              <a:t>Variable $@ se reemplaza con el target que se está buscando (izquierda).</a:t>
            </a:r>
          </a:p>
          <a:p>
            <a:pPr lvl="1"/>
            <a:r>
              <a:rPr lang="es-MX" dirty="0" smtClean="0"/>
              <a:t>$^ se </a:t>
            </a:r>
            <a:r>
              <a:rPr lang="es-MX" dirty="0" err="1" smtClean="0"/>
              <a:t>reeplaza</a:t>
            </a:r>
            <a:r>
              <a:rPr lang="es-MX" dirty="0" smtClean="0"/>
              <a:t> por todos los requisitos en esa regla (derecha).</a:t>
            </a:r>
          </a:p>
          <a:p>
            <a:pPr lvl="1"/>
            <a:r>
              <a:rPr lang="es-MX" dirty="0" smtClean="0"/>
              <a:t>$(ALL) toma todo lo generado.</a:t>
            </a:r>
          </a:p>
          <a:p>
            <a:pPr lvl="1"/>
            <a:r>
              <a:rPr lang="es-MX" dirty="0" smtClean="0"/>
              <a:t>CFLAGS - opciones del compilador.</a:t>
            </a:r>
          </a:p>
          <a:p>
            <a:pPr lvl="1"/>
            <a:r>
              <a:rPr lang="es-MX" dirty="0" smtClean="0"/>
              <a:t>LDFLAGS - librerías.</a:t>
            </a:r>
          </a:p>
          <a:p>
            <a:r>
              <a:rPr lang="es-MX" dirty="0" smtClean="0"/>
              <a:t> </a:t>
            </a:r>
          </a:p>
          <a:p>
            <a:r>
              <a:rPr lang="es-MX" dirty="0" smtClean="0"/>
              <a:t> </a:t>
            </a:r>
          </a:p>
          <a:p>
            <a:r>
              <a:rPr lang="es-MX" dirty="0" smtClean="0"/>
              <a:t>Parte teórica - sincronización de procesos</a:t>
            </a:r>
          </a:p>
          <a:p>
            <a:r>
              <a:rPr lang="es-MX" dirty="0" smtClean="0"/>
              <a:t> </a:t>
            </a:r>
          </a:p>
          <a:p>
            <a:r>
              <a:rPr lang="es-MX" dirty="0" smtClean="0"/>
              <a:t>Programa fuente -(compilación)-&gt; Módulo objeto -(enlazador estático)-&gt; </a:t>
            </a:r>
            <a:r>
              <a:rPr lang="es-MX" dirty="0" err="1" smtClean="0"/>
              <a:t>Móulo</a:t>
            </a:r>
            <a:r>
              <a:rPr lang="es-MX" dirty="0" smtClean="0"/>
              <a:t> de carga -(</a:t>
            </a:r>
            <a:r>
              <a:rPr lang="es-MX" dirty="0" err="1" smtClean="0"/>
              <a:t>loader</a:t>
            </a:r>
            <a:r>
              <a:rPr lang="es-MX" dirty="0" smtClean="0"/>
              <a:t> dinámico de librerías y ejecutables)-&gt; Imagen binaria en memoria (aún se pueden cargar y descargar librerías, </a:t>
            </a:r>
            <a:r>
              <a:rPr lang="es-MX" dirty="0" err="1" smtClean="0"/>
              <a:t>Dynamic</a:t>
            </a:r>
            <a:r>
              <a:rPr lang="es-MX" dirty="0" smtClean="0"/>
              <a:t> </a:t>
            </a:r>
            <a:r>
              <a:rPr lang="es-MX" dirty="0" err="1" smtClean="0"/>
              <a:t>Loading</a:t>
            </a:r>
            <a:r>
              <a:rPr lang="es-MX" dirty="0" smtClean="0"/>
              <a:t> Library).</a:t>
            </a:r>
          </a:p>
          <a:p>
            <a:r>
              <a:rPr lang="es-MX" dirty="0" smtClean="0"/>
              <a:t>Cuando dos procesos acceden al mismo código al mismo tiempo podrían obtener valores diferentes a variables. Al ser interrumpido un primer proceso, el segundo proceso puede alterar una variable que estaba usando el primero. Situación de competencia.</a:t>
            </a:r>
          </a:p>
          <a:p>
            <a:endParaRPr lang="es-MX" dirty="0"/>
          </a:p>
        </p:txBody>
      </p:sp>
    </p:spTree>
    <p:extLst>
      <p:ext uri="{BB962C8B-B14F-4D97-AF65-F5344CB8AC3E}">
        <p14:creationId xmlns:p14="http://schemas.microsoft.com/office/powerpoint/2010/main" val="88689926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1972" y="257577"/>
            <a:ext cx="11565228" cy="5355312"/>
          </a:xfrm>
          <a:prstGeom prst="rect">
            <a:avLst/>
          </a:prstGeom>
          <a:noFill/>
        </p:spPr>
        <p:txBody>
          <a:bodyPr wrap="square" rtlCol="0">
            <a:spAutoFit/>
          </a:bodyPr>
          <a:lstStyle/>
          <a:p>
            <a:r>
              <a:rPr lang="es-MX" dirty="0" smtClean="0"/>
              <a:t>Problema de sección crítica: donde se comparten variables. No debería haber más de un proceso. Las secciones restantes no importan.</a:t>
            </a:r>
          </a:p>
          <a:p>
            <a:pPr lvl="1"/>
            <a:r>
              <a:rPr lang="es-MX" dirty="0" smtClean="0"/>
              <a:t>Solución de espera activa: el ciclo se repite mientras no es mi turno. Ocupa mucho tiempo de procesamiento, puede generar un bloqueo. Mala solución.</a:t>
            </a:r>
          </a:p>
          <a:p>
            <a:pPr lvl="1"/>
            <a:r>
              <a:rPr lang="es-MX" dirty="0" smtClean="0"/>
              <a:t>Una buena solución debe tener</a:t>
            </a:r>
          </a:p>
          <a:p>
            <a:pPr lvl="2"/>
            <a:r>
              <a:rPr lang="es-MX" dirty="0" smtClean="0"/>
              <a:t>Exclusión mutua - ningún otro proceso puede ejecutar su sección crítica</a:t>
            </a:r>
          </a:p>
          <a:p>
            <a:pPr lvl="2"/>
            <a:r>
              <a:rPr lang="es-MX" dirty="0" smtClean="0"/>
              <a:t>Progresión - los demás pueden entrar a la sección crítica las veces que quiera si no está ocupada (si alguien no la necesita)</a:t>
            </a:r>
          </a:p>
          <a:p>
            <a:pPr lvl="2"/>
            <a:r>
              <a:rPr lang="es-MX" dirty="0" smtClean="0"/>
              <a:t>Espera limitada - límite para las veces que un proceso puede entrar a la sección, para que los demás también puedan entrar.</a:t>
            </a:r>
          </a:p>
          <a:p>
            <a:pPr lvl="1"/>
            <a:r>
              <a:rPr lang="es-MX" dirty="0" smtClean="0"/>
              <a:t>Solución de Peterson</a:t>
            </a:r>
          </a:p>
          <a:p>
            <a:pPr lvl="2"/>
            <a:r>
              <a:rPr lang="es-MX" dirty="0" smtClean="0"/>
              <a:t>Asume que load y store son atómicas.</a:t>
            </a:r>
          </a:p>
          <a:p>
            <a:pPr lvl="2"/>
            <a:r>
              <a:rPr lang="es-MX" dirty="0" smtClean="0"/>
              <a:t>Dos variables: </a:t>
            </a:r>
            <a:r>
              <a:rPr lang="es-MX" dirty="0" err="1" smtClean="0"/>
              <a:t>turn</a:t>
            </a:r>
            <a:r>
              <a:rPr lang="es-MX" dirty="0" smtClean="0"/>
              <a:t> y </a:t>
            </a:r>
            <a:r>
              <a:rPr lang="es-MX" dirty="0" err="1" smtClean="0"/>
              <a:t>flag</a:t>
            </a:r>
            <a:endParaRPr lang="es-MX" dirty="0" smtClean="0"/>
          </a:p>
          <a:p>
            <a:pPr lvl="3"/>
            <a:r>
              <a:rPr lang="es-MX" dirty="0" err="1" smtClean="0"/>
              <a:t>Turn</a:t>
            </a:r>
            <a:r>
              <a:rPr lang="es-MX" dirty="0" smtClean="0"/>
              <a:t>: a quién le toca entrar.</a:t>
            </a:r>
          </a:p>
          <a:p>
            <a:pPr lvl="3"/>
            <a:r>
              <a:rPr lang="es-MX" dirty="0" err="1" smtClean="0"/>
              <a:t>Flag</a:t>
            </a:r>
            <a:r>
              <a:rPr lang="es-MX" dirty="0" smtClean="0"/>
              <a:t>: booleano que indica si un proceso quiere entrar o no.</a:t>
            </a:r>
          </a:p>
          <a:p>
            <a:pPr lvl="2"/>
            <a:r>
              <a:rPr lang="es-MX" dirty="0" smtClean="0"/>
              <a:t>Mientras que el otro proceso quiera entrar y el turno sea del otro proceso me quedo en espera activa. Eso es malo.</a:t>
            </a:r>
          </a:p>
          <a:p>
            <a:pPr lvl="2"/>
            <a:r>
              <a:rPr lang="es-MX" dirty="0" err="1" smtClean="0"/>
              <a:t>Bakery</a:t>
            </a:r>
            <a:r>
              <a:rPr lang="es-MX" dirty="0" smtClean="0"/>
              <a:t> </a:t>
            </a:r>
            <a:r>
              <a:rPr lang="es-MX" dirty="0" err="1" smtClean="0"/>
              <a:t>algorithm</a:t>
            </a:r>
            <a:r>
              <a:rPr lang="es-MX" dirty="0" smtClean="0"/>
              <a:t> es la implementación para más de dos procesos.</a:t>
            </a:r>
          </a:p>
          <a:p>
            <a:endParaRPr lang="es-MX" dirty="0"/>
          </a:p>
        </p:txBody>
      </p:sp>
    </p:spTree>
    <p:extLst>
      <p:ext uri="{BB962C8B-B14F-4D97-AF65-F5344CB8AC3E}">
        <p14:creationId xmlns:p14="http://schemas.microsoft.com/office/powerpoint/2010/main" val="158479984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47730" y="283335"/>
            <a:ext cx="11578107" cy="5632311"/>
          </a:xfrm>
          <a:prstGeom prst="rect">
            <a:avLst/>
          </a:prstGeom>
          <a:noFill/>
        </p:spPr>
        <p:txBody>
          <a:bodyPr wrap="square" rtlCol="0">
            <a:spAutoFit/>
          </a:bodyPr>
          <a:lstStyle/>
          <a:p>
            <a:pPr lvl="1"/>
            <a:r>
              <a:rPr lang="es-MX" dirty="0" smtClean="0"/>
              <a:t>Soluciones en hardware</a:t>
            </a:r>
          </a:p>
          <a:p>
            <a:pPr lvl="2"/>
            <a:r>
              <a:rPr lang="es-MX" dirty="0" err="1" smtClean="0"/>
              <a:t>Locks</a:t>
            </a:r>
            <a:r>
              <a:rPr lang="es-MX" dirty="0" smtClean="0"/>
              <a:t>: variables de bajo nivel. Si puedo cambiar el valor de la variable lo hago, si no espero en la cola.</a:t>
            </a:r>
          </a:p>
          <a:p>
            <a:pPr lvl="2"/>
            <a:r>
              <a:rPr lang="es-MX" dirty="0" err="1" smtClean="0"/>
              <a:t>Test_and_set</a:t>
            </a:r>
            <a:r>
              <a:rPr lang="es-MX" dirty="0" smtClean="0"/>
              <a:t>: bloque atómico</a:t>
            </a:r>
          </a:p>
          <a:p>
            <a:pPr lvl="3"/>
            <a:r>
              <a:rPr lang="es-MX" dirty="0" smtClean="0"/>
              <a:t>Tomar valor de la variable</a:t>
            </a:r>
          </a:p>
          <a:p>
            <a:pPr lvl="3"/>
            <a:r>
              <a:rPr lang="es-MX" dirty="0" smtClean="0"/>
              <a:t>Asignarle valor de true.</a:t>
            </a:r>
          </a:p>
          <a:p>
            <a:pPr lvl="3"/>
            <a:r>
              <a:rPr lang="es-MX" dirty="0" smtClean="0"/>
              <a:t>Regresar el valor original.</a:t>
            </a:r>
          </a:p>
          <a:p>
            <a:pPr lvl="2"/>
            <a:r>
              <a:rPr lang="es-MX" dirty="0" smtClean="0"/>
              <a:t>Semáforos</a:t>
            </a:r>
          </a:p>
          <a:p>
            <a:pPr lvl="3"/>
            <a:r>
              <a:rPr lang="es-MX" dirty="0" smtClean="0"/>
              <a:t>Contador, indica cuántos procesos pueden entrar a una sección crítica.</a:t>
            </a:r>
          </a:p>
          <a:p>
            <a:pPr lvl="3"/>
            <a:r>
              <a:rPr lang="es-MX" dirty="0" smtClean="0"/>
              <a:t>Operaciones:</a:t>
            </a:r>
          </a:p>
          <a:p>
            <a:pPr lvl="4"/>
            <a:r>
              <a:rPr lang="es-MX" dirty="0" err="1" smtClean="0"/>
              <a:t>Wait</a:t>
            </a:r>
            <a:r>
              <a:rPr lang="es-MX" dirty="0" smtClean="0"/>
              <a:t>: Resta. Si vale 0 o menos se bloquea.</a:t>
            </a:r>
          </a:p>
          <a:p>
            <a:pPr lvl="4"/>
            <a:r>
              <a:rPr lang="es-MX" dirty="0" err="1" smtClean="0"/>
              <a:t>Signal</a:t>
            </a:r>
            <a:r>
              <a:rPr lang="es-MX" dirty="0" smtClean="0"/>
              <a:t>: Suma</a:t>
            </a:r>
          </a:p>
          <a:p>
            <a:pPr lvl="3"/>
            <a:r>
              <a:rPr lang="es-MX" dirty="0" smtClean="0"/>
              <a:t>Permite tener múltiples secciones críticas.</a:t>
            </a:r>
          </a:p>
          <a:p>
            <a:r>
              <a:rPr lang="es-MX" dirty="0" smtClean="0"/>
              <a:t>Problema de la sincronización</a:t>
            </a:r>
          </a:p>
          <a:p>
            <a:pPr lvl="1"/>
            <a:r>
              <a:rPr lang="es-MX" dirty="0" err="1" smtClean="0"/>
              <a:t>Bounded</a:t>
            </a:r>
            <a:r>
              <a:rPr lang="es-MX" dirty="0" smtClean="0"/>
              <a:t>-buffer: El almacenamiento es limitado y lo deben compartir los diferentes procesos.</a:t>
            </a:r>
          </a:p>
          <a:p>
            <a:pPr lvl="1"/>
            <a:r>
              <a:rPr lang="es-MX" dirty="0" smtClean="0"/>
              <a:t>Lectores y escritores: Procesos </a:t>
            </a:r>
            <a:r>
              <a:rPr lang="es-MX" dirty="0" err="1" smtClean="0"/>
              <a:t>estan</a:t>
            </a:r>
            <a:r>
              <a:rPr lang="es-MX" dirty="0" smtClean="0"/>
              <a:t> leyendo e intentando escribir a un mismo espacio de memoria.</a:t>
            </a:r>
          </a:p>
          <a:p>
            <a:pPr lvl="1"/>
            <a:r>
              <a:rPr lang="es-MX" dirty="0" smtClean="0"/>
              <a:t>Cena de filósofos: Cuando un proceso necesita varios recursos a la vez para ejecutarse.</a:t>
            </a:r>
          </a:p>
          <a:p>
            <a:pPr lvl="2"/>
            <a:r>
              <a:rPr lang="es-MX" dirty="0" smtClean="0"/>
              <a:t>Normalmente implementado con semáforos.</a:t>
            </a:r>
          </a:p>
          <a:p>
            <a:pPr lvl="2"/>
            <a:r>
              <a:rPr lang="es-MX" dirty="0" smtClean="0"/>
              <a:t>Puede tener </a:t>
            </a:r>
            <a:r>
              <a:rPr lang="es-MX" dirty="0" err="1" smtClean="0"/>
              <a:t>deathlock</a:t>
            </a:r>
            <a:r>
              <a:rPr lang="es-MX" dirty="0" smtClean="0"/>
              <a:t>: punto en el que nadie puede avanzar ya que el resto de los recursos necesarios están bloqueados.</a:t>
            </a:r>
          </a:p>
          <a:p>
            <a:endParaRPr lang="es-MX" dirty="0"/>
          </a:p>
        </p:txBody>
      </p:sp>
    </p:spTree>
    <p:extLst>
      <p:ext uri="{BB962C8B-B14F-4D97-AF65-F5344CB8AC3E}">
        <p14:creationId xmlns:p14="http://schemas.microsoft.com/office/powerpoint/2010/main" val="12898510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ver"/>
          <p:cNvPicPr>
            <a:picLocks noChangeAspect="1" noChangeArrowheads="1"/>
          </p:cNvPicPr>
          <p:nvPr/>
        </p:nvPicPr>
        <p:blipFill rotWithShape="1">
          <a:blip r:embed="rId2">
            <a:extLst>
              <a:ext uri="{28A0092B-C50C-407E-A947-70E740481C1C}">
                <a14:useLocalDpi xmlns:a14="http://schemas.microsoft.com/office/drawing/2010/main" val="0"/>
              </a:ext>
            </a:extLst>
          </a:blip>
          <a:srcRect t="43005"/>
          <a:stretch/>
        </p:blipFill>
        <p:spPr bwMode="auto">
          <a:xfrm>
            <a:off x="2940050" y="2949262"/>
            <a:ext cx="6313488" cy="3908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669366" y="1228687"/>
            <a:ext cx="4854854" cy="1754326"/>
          </a:xfrm>
          <a:prstGeom prst="rect">
            <a:avLst/>
          </a:prstGeom>
          <a:noFill/>
        </p:spPr>
        <p:txBody>
          <a:bodyPr wrap="none" lIns="91440" tIns="45720" rIns="91440" bIns="45720">
            <a:spAutoFit/>
          </a:bodyPr>
          <a:lstStyle/>
          <a:p>
            <a:pPr algn="ctr"/>
            <a:r>
              <a:rPr lang="es-ES" sz="5400" dirty="0" smtClean="0">
                <a:ln w="0"/>
                <a:solidFill>
                  <a:schemeClr val="accent1"/>
                </a:solidFill>
                <a:effectLst>
                  <a:outerShdw blurRad="38100" dist="25400" dir="5400000" algn="ctr" rotWithShape="0">
                    <a:srgbClr val="6E747A">
                      <a:alpha val="43000"/>
                    </a:srgbClr>
                  </a:outerShdw>
                </a:effectLst>
              </a:rPr>
              <a:t>Resumen clase 8</a:t>
            </a:r>
          </a:p>
          <a:p>
            <a:pPr algn="ctr"/>
            <a:r>
              <a:rPr lang="es-ES" sz="5400" b="0" cap="none" spc="0" dirty="0" err="1" smtClean="0">
                <a:ln w="0"/>
                <a:solidFill>
                  <a:schemeClr val="accent1"/>
                </a:solidFill>
                <a:effectLst>
                  <a:outerShdw blurRad="38100" dist="25400" dir="5400000" algn="ctr" rotWithShape="0">
                    <a:srgbClr val="6E747A">
                      <a:alpha val="43000"/>
                    </a:srgbClr>
                  </a:outerShdw>
                </a:effectLst>
              </a:rPr>
              <a:t>Sincronizacion</a:t>
            </a:r>
            <a:r>
              <a:rPr lang="es-ES" sz="5400" b="0" cap="none" spc="0" dirty="0" smtClean="0">
                <a:ln w="0"/>
                <a:solidFill>
                  <a:schemeClr val="accent1"/>
                </a:solidFill>
                <a:effectLst>
                  <a:outerShdw blurRad="38100" dist="25400" dir="5400000" algn="ctr" rotWithShape="0">
                    <a:srgbClr val="6E747A">
                      <a:alpha val="43000"/>
                    </a:srgbClr>
                  </a:outerShdw>
                </a:effectLst>
              </a:rPr>
              <a:t> </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4105694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09093" y="193183"/>
            <a:ext cx="11475076" cy="5909310"/>
          </a:xfrm>
          <a:prstGeom prst="rect">
            <a:avLst/>
          </a:prstGeom>
          <a:noFill/>
        </p:spPr>
        <p:txBody>
          <a:bodyPr wrap="square" rtlCol="0">
            <a:spAutoFit/>
          </a:bodyPr>
          <a:lstStyle/>
          <a:p>
            <a:r>
              <a:rPr lang="es-MX" sz="2100" b="1" dirty="0" err="1"/>
              <a:t>Sincronizacion</a:t>
            </a:r>
            <a:r>
              <a:rPr lang="es-MX" sz="2100" b="1" dirty="0"/>
              <a:t> de </a:t>
            </a:r>
            <a:r>
              <a:rPr lang="es-MX" sz="2100" b="1" dirty="0" smtClean="0"/>
              <a:t>procesos</a:t>
            </a:r>
            <a:endParaRPr lang="es-MX" sz="2100" dirty="0"/>
          </a:p>
          <a:p>
            <a:r>
              <a:rPr lang="es-MX" sz="2100" dirty="0"/>
              <a:t>En un apuntador se puede guardar lo que se quiera e interpretarse de cualquier manera mediante </a:t>
            </a:r>
            <a:r>
              <a:rPr lang="es-MX" sz="2100" dirty="0" err="1"/>
              <a:t>casts</a:t>
            </a:r>
            <a:r>
              <a:rPr lang="es-MX" sz="2100" dirty="0"/>
              <a:t>.</a:t>
            </a:r>
          </a:p>
          <a:p>
            <a:r>
              <a:rPr lang="es-MX" sz="2100" dirty="0"/>
              <a:t> </a:t>
            </a:r>
          </a:p>
          <a:p>
            <a:r>
              <a:rPr lang="es-MX" sz="2100" dirty="0"/>
              <a:t>Los </a:t>
            </a:r>
            <a:r>
              <a:rPr lang="es-MX" sz="2100" dirty="0" err="1"/>
              <a:t>casts</a:t>
            </a:r>
            <a:r>
              <a:rPr lang="es-MX" sz="2100" dirty="0"/>
              <a:t> pueden ser usados para guardar/interpretar </a:t>
            </a:r>
            <a:r>
              <a:rPr lang="es-MX" sz="2100" dirty="0" err="1"/>
              <a:t>informacion</a:t>
            </a:r>
            <a:r>
              <a:rPr lang="es-MX" sz="2100" dirty="0"/>
              <a:t> sobre diferentes tipos de datos desde apuntadores (ej. en redes, se puede enviar un </a:t>
            </a:r>
            <a:r>
              <a:rPr lang="es-MX" sz="2100" dirty="0" err="1"/>
              <a:t>int</a:t>
            </a:r>
            <a:r>
              <a:rPr lang="es-MX" sz="2100" dirty="0"/>
              <a:t>, </a:t>
            </a:r>
            <a:r>
              <a:rPr lang="es-MX" sz="2100" dirty="0" err="1"/>
              <a:t>float</a:t>
            </a:r>
            <a:r>
              <a:rPr lang="es-MX" sz="2100" dirty="0"/>
              <a:t>, </a:t>
            </a:r>
            <a:r>
              <a:rPr lang="es-MX" sz="2100" dirty="0" err="1"/>
              <a:t>char</a:t>
            </a:r>
            <a:r>
              <a:rPr lang="es-MX" sz="2100" dirty="0"/>
              <a:t>, </a:t>
            </a:r>
            <a:r>
              <a:rPr lang="es-MX" sz="2100" dirty="0" err="1"/>
              <a:t>etc</a:t>
            </a:r>
            <a:r>
              <a:rPr lang="es-MX" sz="2100" dirty="0"/>
              <a:t> dentro de un paquete</a:t>
            </a:r>
            <a:r>
              <a:rPr lang="es-MX" sz="2100" dirty="0" smtClean="0"/>
              <a:t>).</a:t>
            </a:r>
            <a:endParaRPr lang="es-MX" sz="2100" dirty="0"/>
          </a:p>
          <a:p>
            <a:r>
              <a:rPr lang="es-MX" sz="2100" dirty="0"/>
              <a:t>tamaño de un apuntador </a:t>
            </a:r>
            <a:r>
              <a:rPr lang="es-MX" sz="2100" dirty="0" err="1"/>
              <a:t>void</a:t>
            </a:r>
            <a:r>
              <a:rPr lang="es-MX" sz="2100" dirty="0"/>
              <a:t> = 1 </a:t>
            </a:r>
            <a:r>
              <a:rPr lang="es-MX" sz="2100" dirty="0" smtClean="0"/>
              <a:t>byte</a:t>
            </a:r>
            <a:endParaRPr lang="es-MX" sz="2100" dirty="0"/>
          </a:p>
          <a:p>
            <a:r>
              <a:rPr lang="es-MX" sz="2100" dirty="0" err="1"/>
              <a:t>void</a:t>
            </a:r>
            <a:r>
              <a:rPr lang="es-MX" sz="2100" dirty="0"/>
              <a:t> *p</a:t>
            </a:r>
          </a:p>
          <a:p>
            <a:r>
              <a:rPr lang="es-MX" sz="2100" dirty="0"/>
              <a:t>(* </a:t>
            </a:r>
            <a:r>
              <a:rPr lang="es-MX" sz="2100" dirty="0" err="1"/>
              <a:t>int</a:t>
            </a:r>
            <a:r>
              <a:rPr lang="es-MX" sz="2100" dirty="0"/>
              <a:t>)(p+1</a:t>
            </a:r>
            <a:r>
              <a:rPr lang="es-MX" sz="2100" dirty="0" smtClean="0"/>
              <a:t>)</a:t>
            </a:r>
            <a:endParaRPr lang="es-MX" sz="2100" dirty="0"/>
          </a:p>
          <a:p>
            <a:r>
              <a:rPr lang="es-MX" sz="2100" dirty="0"/>
              <a:t>suma un byte no cuatro como siempre (para un </a:t>
            </a:r>
            <a:r>
              <a:rPr lang="es-MX" sz="2100" dirty="0" err="1"/>
              <a:t>int</a:t>
            </a:r>
            <a:r>
              <a:rPr lang="es-MX" sz="2100" dirty="0" smtClean="0"/>
              <a:t>).</a:t>
            </a:r>
            <a:endParaRPr lang="es-MX" sz="2100" dirty="0"/>
          </a:p>
          <a:p>
            <a:r>
              <a:rPr lang="es-MX" sz="2100" dirty="0"/>
              <a:t>ABI especifica </a:t>
            </a:r>
            <a:r>
              <a:rPr lang="es-MX" sz="2100" dirty="0" err="1"/>
              <a:t>estandar</a:t>
            </a:r>
            <a:r>
              <a:rPr lang="es-MX" sz="2100" dirty="0"/>
              <a:t> binario para como se llaman las funciones</a:t>
            </a:r>
          </a:p>
          <a:p>
            <a:r>
              <a:rPr lang="es-MX" sz="2100" dirty="0"/>
              <a:t> </a:t>
            </a:r>
          </a:p>
          <a:p>
            <a:r>
              <a:rPr lang="es-MX" sz="2100" dirty="0"/>
              <a:t>Para agregar a PATH:</a:t>
            </a:r>
          </a:p>
          <a:p>
            <a:r>
              <a:rPr lang="es-MX" sz="2100" dirty="0" err="1"/>
              <a:t>export</a:t>
            </a:r>
            <a:r>
              <a:rPr lang="es-MX" sz="2100" dirty="0"/>
              <a:t> PATH=$PATH:&lt;DIRECTORIO&gt;</a:t>
            </a:r>
          </a:p>
          <a:p>
            <a:r>
              <a:rPr lang="es-MX" sz="2100" dirty="0"/>
              <a:t>no se agrega el directorio actual en </a:t>
            </a:r>
            <a:r>
              <a:rPr lang="es-MX" sz="2100" dirty="0" err="1"/>
              <a:t>unix</a:t>
            </a:r>
            <a:r>
              <a:rPr lang="es-MX" sz="2100" dirty="0"/>
              <a:t> (.) porque </a:t>
            </a:r>
            <a:r>
              <a:rPr lang="es-MX" sz="2100" dirty="0" err="1"/>
              <a:t>causaria</a:t>
            </a:r>
            <a:r>
              <a:rPr lang="es-MX" sz="2100" dirty="0"/>
              <a:t> conflictos con comandos de terminal (como se vio en clase con </a:t>
            </a:r>
            <a:r>
              <a:rPr lang="es-MX" sz="2100" dirty="0" err="1"/>
              <a:t>ls</a:t>
            </a:r>
            <a:r>
              <a:rPr lang="es-MX" sz="2100" dirty="0"/>
              <a:t>).</a:t>
            </a:r>
          </a:p>
          <a:p>
            <a:r>
              <a:rPr lang="es-MX" sz="2100" dirty="0"/>
              <a:t> </a:t>
            </a:r>
          </a:p>
          <a:p>
            <a:r>
              <a:rPr lang="es-MX" sz="2100" dirty="0" smtClean="0"/>
              <a:t>la </a:t>
            </a:r>
            <a:r>
              <a:rPr lang="es-MX" sz="2100" dirty="0" err="1"/>
              <a:t>funcion</a:t>
            </a:r>
            <a:r>
              <a:rPr lang="es-MX" sz="2100" dirty="0"/>
              <a:t> </a:t>
            </a:r>
            <a:r>
              <a:rPr lang="es-MX" sz="2100" dirty="0" err="1"/>
              <a:t>execl</a:t>
            </a:r>
            <a:r>
              <a:rPr lang="es-MX" sz="2100" dirty="0"/>
              <a:t>, convierte un proceso y lo utiliza para un nuevo programa</a:t>
            </a:r>
          </a:p>
          <a:p>
            <a:endParaRPr lang="es-MX" sz="2100" dirty="0" smtClean="0"/>
          </a:p>
        </p:txBody>
      </p:sp>
    </p:spTree>
    <p:extLst>
      <p:ext uri="{BB962C8B-B14F-4D97-AF65-F5344CB8AC3E}">
        <p14:creationId xmlns:p14="http://schemas.microsoft.com/office/powerpoint/2010/main" val="17598613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57577" y="257577"/>
            <a:ext cx="11655381" cy="6370975"/>
          </a:xfrm>
          <a:prstGeom prst="rect">
            <a:avLst/>
          </a:prstGeom>
          <a:noFill/>
        </p:spPr>
        <p:txBody>
          <a:bodyPr wrap="square" rtlCol="0">
            <a:spAutoFit/>
          </a:bodyPr>
          <a:lstStyle/>
          <a:p>
            <a:r>
              <a:rPr kumimoji="0" lang="es-MX" altLang="es-MX" sz="2000" b="0" i="0" u="none" strike="noStrike" cap="none" normalizeH="0" baseline="0" dirty="0" err="1" smtClean="0">
                <a:ln>
                  <a:noFill/>
                </a:ln>
                <a:solidFill>
                  <a:srgbClr val="000000"/>
                </a:solidFill>
                <a:effectLst/>
                <a:latin typeface="Monaco"/>
              </a:rPr>
              <a:t>execl</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fin</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fin</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88"/>
                </a:solidFill>
                <a:effectLst/>
                <a:latin typeface="Monaco"/>
              </a:rPr>
              <a:t>char</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NULL</a:t>
            </a:r>
            <a:r>
              <a:rPr kumimoji="0" lang="es-MX" altLang="es-MX" sz="2000" b="0" i="0" u="none" strike="noStrike" cap="none" normalizeH="0" baseline="0" dirty="0" smtClean="0">
                <a:ln>
                  <a:noFill/>
                </a:ln>
                <a:solidFill>
                  <a:srgbClr val="666600"/>
                </a:solidFill>
                <a:effectLst/>
                <a:latin typeface="Monaco"/>
              </a:rPr>
              <a:t>)</a:t>
            </a:r>
            <a:endParaRPr lang="es-MX" sz="2000" dirty="0" smtClean="0"/>
          </a:p>
          <a:p>
            <a:r>
              <a:rPr lang="es-MX" sz="2000" dirty="0"/>
              <a:t>El primer </a:t>
            </a:r>
            <a:r>
              <a:rPr lang="es-MX" sz="2000" dirty="0" err="1"/>
              <a:t>parametro</a:t>
            </a:r>
            <a:r>
              <a:rPr lang="es-MX" sz="2000" dirty="0"/>
              <a:t> es el nombre del programa, el segundo </a:t>
            </a:r>
            <a:r>
              <a:rPr lang="es-MX" sz="2000" dirty="0" err="1"/>
              <a:t>parametro</a:t>
            </a:r>
            <a:r>
              <a:rPr lang="es-MX" sz="2000" dirty="0"/>
              <a:t> es el nombre del primer </a:t>
            </a:r>
            <a:r>
              <a:rPr lang="es-MX" sz="2000" dirty="0" err="1"/>
              <a:t>parametro</a:t>
            </a:r>
            <a:r>
              <a:rPr lang="es-MX" sz="2000" dirty="0"/>
              <a:t>. </a:t>
            </a:r>
            <a:r>
              <a:rPr lang="es-MX" sz="2000" dirty="0" err="1"/>
              <a:t>Estandar</a:t>
            </a:r>
            <a:r>
              <a:rPr lang="es-MX" sz="2000" dirty="0"/>
              <a:t> dicta que es igual pero se puede poner lo que sea</a:t>
            </a:r>
            <a:r>
              <a:rPr lang="es-MX" sz="2000" dirty="0" smtClean="0"/>
              <a:t>.</a:t>
            </a:r>
          </a:p>
          <a:p>
            <a:pPr lvl="0"/>
            <a:r>
              <a:rPr kumimoji="0" lang="es-MX" altLang="es-MX" sz="2000" b="0" i="0" u="none" strike="noStrike" cap="none" normalizeH="0" baseline="0" dirty="0" err="1" smtClean="0">
                <a:ln>
                  <a:noFill/>
                </a:ln>
                <a:solidFill>
                  <a:srgbClr val="000088"/>
                </a:solidFill>
                <a:effectLst/>
                <a:latin typeface="Monaco"/>
              </a:rPr>
              <a:t>while</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6666"/>
                </a:solidFill>
                <a:effectLst/>
                <a:latin typeface="Monaco"/>
              </a:rPr>
              <a:t>1</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execl</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00"/>
                </a:solidFill>
                <a:effectLst/>
                <a:latin typeface="Monaco"/>
              </a:rPr>
              <a:t>argv</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6666"/>
                </a:solidFill>
                <a:effectLst/>
                <a:latin typeface="Monaco"/>
              </a:rPr>
              <a:t>0</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argv</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6666"/>
                </a:solidFill>
                <a:effectLst/>
                <a:latin typeface="Monaco"/>
              </a:rPr>
              <a:t>0</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buffer</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88"/>
                </a:solidFill>
                <a:effectLst/>
                <a:latin typeface="Monaco"/>
              </a:rPr>
              <a:t>char</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NULL</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chemeClr val="tx1"/>
                </a:solidFill>
                <a:effectLst/>
              </a:rPr>
              <a:t> </a:t>
            </a:r>
            <a:endParaRPr kumimoji="0" lang="es-MX" altLang="es-MX" sz="2000" b="0" i="0" u="none" strike="noStrike" cap="none" normalizeH="0" baseline="0" dirty="0" smtClean="0">
              <a:ln>
                <a:noFill/>
              </a:ln>
              <a:solidFill>
                <a:schemeClr val="tx1"/>
              </a:solidFill>
              <a:effectLst/>
              <a:latin typeface="Arial" panose="020B0604020202020204" pitchFamily="34" charset="0"/>
            </a:endParaRPr>
          </a:p>
          <a:p>
            <a:r>
              <a:rPr lang="es-MX" sz="2000" dirty="0"/>
              <a:t>no es un ciclo infinito porque pone un nuevo proceso, se vuelve a </a:t>
            </a:r>
            <a:r>
              <a:rPr lang="es-MX" sz="2000" dirty="0" smtClean="0"/>
              <a:t>cargar</a:t>
            </a:r>
          </a:p>
          <a:p>
            <a:r>
              <a:rPr lang="es-MX" sz="2000" dirty="0"/>
              <a:t>el </a:t>
            </a:r>
            <a:r>
              <a:rPr lang="es-MX" sz="2000" dirty="0" err="1"/>
              <a:t>stack</a:t>
            </a:r>
            <a:r>
              <a:rPr lang="es-MX" sz="2000" dirty="0"/>
              <a:t>: comienza “hasta arriba” y le va haciendo -- y así va creciendo hacia el </a:t>
            </a:r>
            <a:r>
              <a:rPr lang="es-MX" sz="2000" dirty="0" err="1"/>
              <a:t>heap</a:t>
            </a:r>
            <a:endParaRPr lang="es-MX" sz="2000" dirty="0"/>
          </a:p>
          <a:p>
            <a:r>
              <a:rPr lang="es-MX" sz="2000" dirty="0"/>
              <a:t>el </a:t>
            </a:r>
            <a:r>
              <a:rPr lang="es-MX" sz="2000" dirty="0" err="1"/>
              <a:t>heap</a:t>
            </a:r>
            <a:r>
              <a:rPr lang="es-MX" sz="2000" dirty="0"/>
              <a:t>: va creciendo hacia el </a:t>
            </a:r>
            <a:r>
              <a:rPr lang="es-MX" sz="2000" dirty="0" err="1"/>
              <a:t>stack</a:t>
            </a:r>
            <a:r>
              <a:rPr lang="es-MX" sz="2000" dirty="0"/>
              <a:t> y es aquí donde esta el </a:t>
            </a:r>
            <a:r>
              <a:rPr lang="es-MX" sz="2000" dirty="0" err="1"/>
              <a:t>malloc</a:t>
            </a:r>
            <a:r>
              <a:rPr lang="es-MX" sz="2000" dirty="0"/>
              <a:t> </a:t>
            </a:r>
            <a:r>
              <a:rPr lang="es-MX" sz="2000" dirty="0" err="1"/>
              <a:t>etc</a:t>
            </a:r>
            <a:endParaRPr lang="es-MX" sz="2000" dirty="0"/>
          </a:p>
          <a:p>
            <a:r>
              <a:rPr lang="es-MX" sz="2000" dirty="0" smtClean="0"/>
              <a:t>En </a:t>
            </a:r>
            <a:r>
              <a:rPr lang="es-MX" sz="2000" dirty="0"/>
              <a:t>C cualquier programa se le pasa (normalmente) 2 </a:t>
            </a:r>
            <a:r>
              <a:rPr lang="es-MX" sz="2000" dirty="0" err="1"/>
              <a:t>parametros</a:t>
            </a:r>
            <a:r>
              <a:rPr lang="es-MX" sz="2000" dirty="0"/>
              <a:t>(</a:t>
            </a:r>
            <a:r>
              <a:rPr lang="es-MX" sz="2000" dirty="0" err="1"/>
              <a:t>via</a:t>
            </a:r>
            <a:r>
              <a:rPr lang="es-MX" sz="2000" dirty="0"/>
              <a:t> </a:t>
            </a:r>
            <a:r>
              <a:rPr lang="es-MX" sz="2000" dirty="0" err="1"/>
              <a:t>main</a:t>
            </a:r>
            <a:r>
              <a:rPr lang="es-MX" sz="2000" dirty="0"/>
              <a:t>): </a:t>
            </a:r>
            <a:r>
              <a:rPr lang="es-MX" sz="2000" dirty="0" err="1"/>
              <a:t>argc</a:t>
            </a:r>
            <a:r>
              <a:rPr lang="es-MX" sz="2000" dirty="0"/>
              <a:t>, </a:t>
            </a:r>
            <a:r>
              <a:rPr lang="es-MX" sz="2000" dirty="0" err="1"/>
              <a:t>argv</a:t>
            </a:r>
            <a:endParaRPr lang="es-MX" sz="2000" dirty="0"/>
          </a:p>
          <a:p>
            <a:r>
              <a:rPr lang="es-MX" sz="2000" dirty="0"/>
              <a:t>en </a:t>
            </a:r>
            <a:r>
              <a:rPr lang="es-MX" sz="2000" dirty="0" err="1"/>
              <a:t>argc</a:t>
            </a:r>
            <a:r>
              <a:rPr lang="es-MX" sz="2000" dirty="0"/>
              <a:t> se guarda el numero de argumentos que se pasa por </a:t>
            </a:r>
            <a:r>
              <a:rPr lang="es-MX" sz="2000" dirty="0" err="1"/>
              <a:t>linea</a:t>
            </a:r>
            <a:r>
              <a:rPr lang="es-MX" sz="2000" dirty="0"/>
              <a:t> de comando y en </a:t>
            </a:r>
            <a:r>
              <a:rPr lang="es-MX" sz="2000" dirty="0" err="1"/>
              <a:t>argv</a:t>
            </a:r>
            <a:r>
              <a:rPr lang="es-MX" sz="2000" dirty="0"/>
              <a:t> el nombre o la </a:t>
            </a:r>
            <a:r>
              <a:rPr lang="es-MX" sz="2000" dirty="0" err="1"/>
              <a:t>informacion</a:t>
            </a:r>
            <a:r>
              <a:rPr lang="es-MX" sz="2000" dirty="0"/>
              <a:t>:</a:t>
            </a:r>
          </a:p>
          <a:p>
            <a:pPr lvl="0"/>
            <a:r>
              <a:rPr kumimoji="0" lang="es-MX" altLang="es-MX" sz="2000" b="0" i="0" u="none" strike="noStrike" cap="none" normalizeH="0" baseline="0" dirty="0" err="1" smtClean="0">
                <a:ln>
                  <a:noFill/>
                </a:ln>
                <a:solidFill>
                  <a:srgbClr val="000088"/>
                </a:solidFill>
                <a:effectLst/>
                <a:latin typeface="Monaco"/>
              </a:rPr>
              <a:t>int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main</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88"/>
                </a:solidFill>
                <a:effectLst/>
                <a:latin typeface="Monaco"/>
              </a:rPr>
              <a:t>int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argc</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88"/>
                </a:solidFill>
                <a:effectLst/>
                <a:latin typeface="Monaco"/>
              </a:rPr>
              <a:t>char</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argv</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p>
          <a:p>
            <a:pPr lvl="0"/>
            <a:r>
              <a:rPr lang="es-MX" altLang="es-MX" sz="2000" dirty="0">
                <a:solidFill>
                  <a:srgbClr val="666600"/>
                </a:solidFill>
                <a:latin typeface="Monaco"/>
              </a:rPr>
              <a:t>	</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printf</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d </a:t>
            </a:r>
            <a:r>
              <a:rPr kumimoji="0" lang="es-MX" altLang="es-MX" sz="2000" b="0" i="0" u="none" strike="noStrike" cap="none" normalizeH="0" baseline="0" dirty="0" smtClean="0">
                <a:ln>
                  <a:noFill/>
                </a:ln>
                <a:solidFill>
                  <a:srgbClr val="660066"/>
                </a:solidFill>
                <a:effectLst/>
                <a:latin typeface="Monaco"/>
              </a:rPr>
              <a:t>Argumentos</a:t>
            </a:r>
            <a:r>
              <a:rPr kumimoji="0" lang="es-MX" altLang="es-MX" sz="2000" b="0" i="0" u="none" strike="noStrike" cap="none" normalizeH="0" baseline="0" dirty="0" smtClean="0">
                <a:ln>
                  <a:noFill/>
                </a:ln>
                <a:solidFill>
                  <a:srgbClr val="000000"/>
                </a:solidFill>
                <a:effectLst/>
                <a:latin typeface="Monaco"/>
              </a:rPr>
              <a:t>\n</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argc</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p>
          <a:p>
            <a:pPr lvl="0"/>
            <a:r>
              <a:rPr lang="es-MX" altLang="es-MX" sz="2000" dirty="0">
                <a:solidFill>
                  <a:srgbClr val="000000"/>
                </a:solidFill>
                <a:latin typeface="Monaco"/>
              </a:rPr>
              <a:t>	</a:t>
            </a:r>
            <a:r>
              <a:rPr kumimoji="0" lang="es-MX" altLang="es-MX" sz="2000" b="0" i="0" u="none" strike="noStrike" cap="none" normalizeH="0" baseline="0" dirty="0" err="1" smtClean="0">
                <a:ln>
                  <a:noFill/>
                </a:ln>
                <a:solidFill>
                  <a:srgbClr val="000088"/>
                </a:solidFill>
                <a:effectLst/>
                <a:latin typeface="Monaco"/>
              </a:rPr>
              <a:t>for</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88"/>
                </a:solidFill>
                <a:effectLst/>
                <a:latin typeface="Monaco"/>
              </a:rPr>
              <a:t>int</a:t>
            </a:r>
            <a:r>
              <a:rPr kumimoji="0" lang="es-MX" altLang="es-MX" sz="2000" b="0" i="0" u="none" strike="noStrike" cap="none" normalizeH="0" baseline="0" dirty="0" smtClean="0">
                <a:ln>
                  <a:noFill/>
                </a:ln>
                <a:solidFill>
                  <a:srgbClr val="000000"/>
                </a:solidFill>
                <a:effectLst/>
                <a:latin typeface="Monaco"/>
              </a:rPr>
              <a:t> i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006666"/>
                </a:solidFill>
                <a:effectLst/>
                <a:latin typeface="Monaco"/>
              </a:rPr>
              <a:t>0</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i </a:t>
            </a:r>
            <a:r>
              <a:rPr kumimoji="0" lang="es-MX" altLang="es-MX" sz="2000" b="0" i="0" u="none" strike="noStrike" cap="none" normalizeH="0" baseline="0" dirty="0" smtClean="0">
                <a:ln>
                  <a:noFill/>
                </a:ln>
                <a:solidFill>
                  <a:srgbClr val="666600"/>
                </a:solidFill>
                <a:effectLst/>
                <a:latin typeface="Monaco"/>
              </a:rPr>
              <a:t>&lt;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argc</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i</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p>
          <a:p>
            <a:pPr lvl="0"/>
            <a:r>
              <a:rPr lang="es-MX" altLang="es-MX" sz="2000" dirty="0">
                <a:solidFill>
                  <a:srgbClr val="666600"/>
                </a:solidFill>
                <a:latin typeface="Monaco"/>
              </a:rPr>
              <a:t>	</a:t>
            </a:r>
            <a:r>
              <a:rPr lang="es-MX" altLang="es-MX" sz="2000" dirty="0" smtClean="0">
                <a:solidFill>
                  <a:srgbClr val="666600"/>
                </a:solidFill>
                <a:latin typeface="Monaco"/>
              </a:rPr>
              <a:t>	</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printf</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s\n</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err="1" smtClean="0">
                <a:ln>
                  <a:noFill/>
                </a:ln>
                <a:solidFill>
                  <a:srgbClr val="000000"/>
                </a:solidFill>
                <a:effectLst/>
                <a:latin typeface="Monaco"/>
              </a:rPr>
              <a:t>argv</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smtClean="0">
                <a:ln>
                  <a:noFill/>
                </a:ln>
                <a:solidFill>
                  <a:srgbClr val="000000"/>
                </a:solidFill>
                <a:effectLst/>
                <a:latin typeface="Monaco"/>
              </a:rPr>
              <a:t>i</a:t>
            </a:r>
            <a:r>
              <a:rPr kumimoji="0" lang="es-MX" altLang="es-MX" sz="2000" b="0" i="0" u="none" strike="noStrike" cap="none" normalizeH="0" baseline="0" dirty="0" smtClean="0">
                <a:ln>
                  <a:noFill/>
                </a:ln>
                <a:solidFill>
                  <a:srgbClr val="666600"/>
                </a:solidFill>
                <a:effectLst/>
                <a:latin typeface="Monaco"/>
              </a:rPr>
              <a:t>]);</a:t>
            </a:r>
          </a:p>
          <a:p>
            <a:pPr lvl="0"/>
            <a:r>
              <a:rPr lang="es-MX" altLang="es-MX" sz="2000" dirty="0">
                <a:solidFill>
                  <a:srgbClr val="666600"/>
                </a:solidFill>
                <a:latin typeface="Monaco"/>
              </a:rPr>
              <a:t>	</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p>
          <a:p>
            <a:pPr lvl="0"/>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p>
          <a:p>
            <a:pPr lvl="0"/>
            <a:r>
              <a:rPr kumimoji="0" lang="es-MX" altLang="es-MX" sz="2000" b="0" i="0" u="none" strike="noStrike" cap="none" normalizeH="0" baseline="0" dirty="0" smtClean="0">
                <a:ln>
                  <a:noFill/>
                </a:ln>
                <a:solidFill>
                  <a:schemeClr val="tx1"/>
                </a:solidFill>
                <a:effectLst/>
              </a:rPr>
              <a:t>Al correr ./</a:t>
            </a:r>
            <a:r>
              <a:rPr kumimoji="0" lang="es-MX" altLang="es-MX" sz="2000" b="0" i="0" u="none" strike="noStrike" cap="none" normalizeH="0" baseline="0" dirty="0" err="1" smtClean="0">
                <a:ln>
                  <a:noFill/>
                </a:ln>
                <a:solidFill>
                  <a:schemeClr val="tx1"/>
                </a:solidFill>
                <a:effectLst/>
              </a:rPr>
              <a:t>main</a:t>
            </a:r>
            <a:r>
              <a:rPr kumimoji="0" lang="es-MX" altLang="es-MX" sz="2000" b="0" i="0" u="none" strike="noStrike" cap="none" normalizeH="0" baseline="0" dirty="0" smtClean="0">
                <a:ln>
                  <a:noFill/>
                </a:ln>
                <a:solidFill>
                  <a:schemeClr val="tx1"/>
                </a:solidFill>
                <a:effectLst/>
              </a:rPr>
              <a:t> 1 2 3 4 </a:t>
            </a:r>
            <a:r>
              <a:rPr kumimoji="0" lang="es-MX" altLang="es-MX" sz="2000" b="0" i="0" u="none" strike="noStrike" cap="none" normalizeH="0" baseline="0" dirty="0" err="1" smtClean="0">
                <a:ln>
                  <a:noFill/>
                </a:ln>
                <a:solidFill>
                  <a:schemeClr val="tx1"/>
                </a:solidFill>
                <a:effectLst/>
              </a:rPr>
              <a:t>daria</a:t>
            </a:r>
            <a:r>
              <a:rPr kumimoji="0" lang="es-MX" altLang="es-MX" sz="2000" b="0" i="0" u="none" strike="noStrike" cap="none" normalizeH="0" baseline="0" dirty="0" smtClean="0">
                <a:ln>
                  <a:noFill/>
                </a:ln>
                <a:solidFill>
                  <a:schemeClr val="tx1"/>
                </a:solidFill>
                <a:effectLst/>
              </a:rPr>
              <a:t> como resultado </a:t>
            </a:r>
            <a:endParaRPr kumimoji="0" lang="es-MX" altLang="es-MX" sz="2000" b="0" i="0" u="none" strike="noStrike" cap="none" normalizeH="0" baseline="0" dirty="0" smtClean="0">
              <a:ln>
                <a:noFill/>
              </a:ln>
              <a:solidFill>
                <a:schemeClr val="tx1"/>
              </a:solidFill>
              <a:effectLst/>
              <a:latin typeface="Arial" panose="020B0604020202020204" pitchFamily="34" charset="0"/>
            </a:endParaRPr>
          </a:p>
          <a:p>
            <a:pPr lvl="0"/>
            <a:r>
              <a:rPr kumimoji="0" lang="es-MX" altLang="es-MX" sz="2000" b="0" i="0" u="none" strike="noStrike" cap="none" normalizeH="0" baseline="0" dirty="0" smtClean="0">
                <a:ln>
                  <a:noFill/>
                </a:ln>
                <a:solidFill>
                  <a:srgbClr val="006666"/>
                </a:solidFill>
                <a:effectLst/>
                <a:latin typeface="Monaco"/>
              </a:rPr>
              <a:t>5 </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0066"/>
                </a:solidFill>
                <a:effectLst/>
                <a:latin typeface="Monaco"/>
              </a:rPr>
              <a:t>Argumentos</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666600"/>
                </a:solidFill>
                <a:effectLst/>
                <a:latin typeface="Monaco"/>
              </a:rPr>
              <a:t>./</a:t>
            </a:r>
            <a:r>
              <a:rPr kumimoji="0" lang="es-MX" altLang="es-MX" sz="2000" b="0" i="0" u="none" strike="noStrike" cap="none" normalizeH="0" baseline="0" dirty="0" err="1" smtClean="0">
                <a:ln>
                  <a:noFill/>
                </a:ln>
                <a:solidFill>
                  <a:srgbClr val="000000"/>
                </a:solidFill>
                <a:effectLst/>
                <a:latin typeface="Monaco"/>
              </a:rPr>
              <a:t>main</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006666"/>
                </a:solidFill>
                <a:effectLst/>
                <a:latin typeface="Monaco"/>
              </a:rPr>
              <a:t>1</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006666"/>
                </a:solidFill>
                <a:effectLst/>
                <a:latin typeface="Monaco"/>
              </a:rPr>
              <a:t>2</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006666"/>
                </a:solidFill>
                <a:effectLst/>
                <a:latin typeface="Monaco"/>
              </a:rPr>
              <a:t>3</a:t>
            </a:r>
            <a:r>
              <a:rPr kumimoji="0" lang="es-MX" altLang="es-MX" sz="2000" b="0" i="0" u="none" strike="noStrike" cap="none" normalizeH="0" baseline="0" dirty="0" smtClean="0">
                <a:ln>
                  <a:noFill/>
                </a:ln>
                <a:solidFill>
                  <a:srgbClr val="000000"/>
                </a:solidFill>
                <a:effectLst/>
                <a:latin typeface="Monaco"/>
              </a:rPr>
              <a:t> </a:t>
            </a:r>
            <a:r>
              <a:rPr kumimoji="0" lang="es-MX" altLang="es-MX" sz="2000" b="0" i="0" u="none" strike="noStrike" cap="none" normalizeH="0" baseline="0" dirty="0" smtClean="0">
                <a:ln>
                  <a:noFill/>
                </a:ln>
                <a:solidFill>
                  <a:srgbClr val="006666"/>
                </a:solidFill>
                <a:effectLst/>
                <a:latin typeface="Monaco"/>
              </a:rPr>
              <a:t>4</a:t>
            </a:r>
            <a:r>
              <a:rPr kumimoji="0" lang="es-MX" altLang="es-MX" sz="3200" b="0" i="0" u="none" strike="noStrike" cap="none" normalizeH="0" baseline="0" dirty="0" smtClean="0">
                <a:ln>
                  <a:noFill/>
                </a:ln>
                <a:solidFill>
                  <a:schemeClr val="tx1"/>
                </a:solidFill>
                <a:effectLst/>
              </a:rPr>
              <a:t> </a:t>
            </a:r>
            <a:endParaRPr kumimoji="0" lang="es-MX" altLang="es-MX" sz="4800" b="0" i="0" u="none" strike="noStrike" cap="none" normalizeH="0" baseline="0" dirty="0" smtClean="0">
              <a:ln>
                <a:noFill/>
              </a:ln>
              <a:solidFill>
                <a:schemeClr val="tx1"/>
              </a:solidFill>
              <a:effectLst/>
              <a:latin typeface="Arial" panose="020B0604020202020204" pitchFamily="34" charset="0"/>
            </a:endParaRPr>
          </a:p>
          <a:p>
            <a:r>
              <a:rPr lang="es-MX" sz="2000" dirty="0"/>
              <a:t>El </a:t>
            </a:r>
            <a:r>
              <a:rPr lang="es-MX" sz="2000" dirty="0" err="1"/>
              <a:t>parametro</a:t>
            </a:r>
            <a:r>
              <a:rPr lang="es-MX" sz="2000" dirty="0"/>
              <a:t> 0 es el nombre del programa</a:t>
            </a:r>
            <a:r>
              <a:rPr lang="es-MX" sz="2000" dirty="0" smtClean="0"/>
              <a:t>.</a:t>
            </a:r>
          </a:p>
          <a:p>
            <a:endParaRPr lang="es-MX" sz="2000" dirty="0" smtClean="0"/>
          </a:p>
        </p:txBody>
      </p:sp>
    </p:spTree>
    <p:extLst>
      <p:ext uri="{BB962C8B-B14F-4D97-AF65-F5344CB8AC3E}">
        <p14:creationId xmlns:p14="http://schemas.microsoft.com/office/powerpoint/2010/main" val="2310591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22426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5003" y="244699"/>
            <a:ext cx="11513712" cy="6740307"/>
          </a:xfrm>
          <a:prstGeom prst="rect">
            <a:avLst/>
          </a:prstGeom>
          <a:noFill/>
        </p:spPr>
        <p:txBody>
          <a:bodyPr wrap="square" rtlCol="0">
            <a:spAutoFit/>
          </a:bodyPr>
          <a:lstStyle/>
          <a:p>
            <a:r>
              <a:rPr lang="es-MX" sz="2400" dirty="0"/>
              <a:t>Debido a que no hay garantía del tiempo que le dará el </a:t>
            </a:r>
            <a:r>
              <a:rPr lang="es-MX" sz="2400" dirty="0" err="1"/>
              <a:t>calendarizador</a:t>
            </a:r>
            <a:r>
              <a:rPr lang="es-MX" sz="2400" dirty="0"/>
              <a:t> a cada </a:t>
            </a:r>
            <a:r>
              <a:rPr lang="es-MX" sz="2400" dirty="0" err="1"/>
              <a:t>thread</a:t>
            </a:r>
            <a:r>
              <a:rPr lang="es-MX" sz="2400" dirty="0"/>
              <a:t>. no hay </a:t>
            </a:r>
            <a:r>
              <a:rPr lang="es-MX" sz="2400" dirty="0" err="1"/>
              <a:t>garantia</a:t>
            </a:r>
            <a:r>
              <a:rPr lang="es-MX" sz="2400" dirty="0"/>
              <a:t> de el orden en que se ejecuta.</a:t>
            </a:r>
          </a:p>
          <a:p>
            <a:r>
              <a:rPr lang="es-MX" sz="2400" dirty="0"/>
              <a:t>Esto es una característica de la programación </a:t>
            </a:r>
            <a:r>
              <a:rPr lang="es-MX" sz="2400" dirty="0" err="1"/>
              <a:t>multithreading</a:t>
            </a:r>
            <a:r>
              <a:rPr lang="es-MX" sz="2400" dirty="0"/>
              <a:t>, hay que pensar como si todo estuviera pasando al mismo tiempo.</a:t>
            </a:r>
          </a:p>
          <a:p>
            <a:r>
              <a:rPr lang="es-MX" sz="2400" dirty="0"/>
              <a:t>Para esto funciona la </a:t>
            </a:r>
            <a:r>
              <a:rPr lang="es-MX" sz="2400" dirty="0" err="1"/>
              <a:t>sincronizacion</a:t>
            </a:r>
            <a:r>
              <a:rPr lang="es-MX" sz="2400" dirty="0"/>
              <a:t> de procesos.</a:t>
            </a:r>
          </a:p>
          <a:p>
            <a:r>
              <a:rPr lang="es-MX" sz="2400" dirty="0"/>
              <a:t>La parte que se necesita sincronizar se le llama </a:t>
            </a:r>
            <a:r>
              <a:rPr lang="es-MX" sz="2400" b="1" dirty="0" err="1"/>
              <a:t>seccion</a:t>
            </a:r>
            <a:r>
              <a:rPr lang="es-MX" sz="2400" b="1" dirty="0"/>
              <a:t> critica</a:t>
            </a:r>
            <a:r>
              <a:rPr lang="es-MX" sz="2400" dirty="0"/>
              <a:t>.</a:t>
            </a:r>
          </a:p>
          <a:p>
            <a:r>
              <a:rPr lang="es-MX" sz="2400" dirty="0"/>
              <a:t> </a:t>
            </a:r>
          </a:p>
          <a:p>
            <a:r>
              <a:rPr lang="es-MX" sz="2400" dirty="0"/>
              <a:t>-</a:t>
            </a:r>
            <a:r>
              <a:rPr lang="es-MX" sz="2400" dirty="0" err="1"/>
              <a:t>ipcrm</a:t>
            </a:r>
            <a:r>
              <a:rPr lang="es-MX" sz="2400" dirty="0"/>
              <a:t> puede borrar memoria compartida a partir de llave o identificador.</a:t>
            </a:r>
          </a:p>
          <a:p>
            <a:r>
              <a:rPr lang="es-MX" sz="2400" dirty="0" err="1"/>
              <a:t>ipcrm</a:t>
            </a:r>
            <a:r>
              <a:rPr lang="es-MX" sz="2400" dirty="0"/>
              <a:t> -m &lt;id&gt; para usar una llave para borrar.</a:t>
            </a:r>
          </a:p>
          <a:p>
            <a:r>
              <a:rPr lang="es-MX" sz="2400" dirty="0"/>
              <a:t/>
            </a:r>
            <a:br>
              <a:rPr lang="es-MX" sz="2400" dirty="0"/>
            </a:br>
            <a:r>
              <a:rPr lang="es-MX" sz="2400" dirty="0"/>
              <a:t>Los </a:t>
            </a:r>
            <a:r>
              <a:rPr lang="es-MX" sz="2400" dirty="0" err="1"/>
              <a:t>semaforos</a:t>
            </a:r>
            <a:r>
              <a:rPr lang="es-MX" sz="2400" dirty="0"/>
              <a:t> sirven para controlar la </a:t>
            </a:r>
            <a:r>
              <a:rPr lang="es-MX" sz="2400" dirty="0" err="1"/>
              <a:t>sincronizacion</a:t>
            </a:r>
            <a:r>
              <a:rPr lang="es-MX" sz="2400" dirty="0"/>
              <a:t> de procesos y no todos los procesos </a:t>
            </a:r>
            <a:r>
              <a:rPr lang="es-MX" sz="2400" dirty="0" err="1"/>
              <a:t>esten</a:t>
            </a:r>
            <a:r>
              <a:rPr lang="es-MX" sz="2400" dirty="0"/>
              <a:t> </a:t>
            </a:r>
            <a:r>
              <a:rPr lang="es-MX" sz="2400" dirty="0" err="1"/>
              <a:t>imprimendo</a:t>
            </a:r>
            <a:r>
              <a:rPr lang="es-MX" sz="2400" dirty="0"/>
              <a:t> o </a:t>
            </a:r>
            <a:r>
              <a:rPr lang="es-MX" sz="2400" dirty="0" err="1"/>
              <a:t>accesando</a:t>
            </a:r>
            <a:r>
              <a:rPr lang="es-MX" sz="2400" dirty="0"/>
              <a:t> a la memoria al mismo tiempo. Los </a:t>
            </a:r>
            <a:r>
              <a:rPr lang="es-MX" sz="2400" dirty="0" err="1"/>
              <a:t>semaforos</a:t>
            </a:r>
            <a:r>
              <a:rPr lang="es-MX" sz="2400" dirty="0"/>
              <a:t> empiezan con valor 0.</a:t>
            </a:r>
            <a:br>
              <a:rPr lang="es-MX" sz="2400" dirty="0"/>
            </a:br>
            <a:endParaRPr lang="es-MX" sz="2400" dirty="0"/>
          </a:p>
          <a:p>
            <a:r>
              <a:rPr lang="es-MX" sz="2400" dirty="0"/>
              <a:t> </a:t>
            </a:r>
          </a:p>
          <a:p>
            <a:r>
              <a:rPr lang="es-MX" sz="2400" dirty="0" err="1"/>
              <a:t>Signal</a:t>
            </a:r>
            <a:r>
              <a:rPr lang="es-MX" sz="2400" dirty="0"/>
              <a:t>(</a:t>
            </a:r>
            <a:r>
              <a:rPr lang="es-MX" sz="2400" dirty="0" err="1"/>
              <a:t>sems</a:t>
            </a:r>
            <a:r>
              <a:rPr lang="es-MX" sz="2400" dirty="0"/>
              <a:t>, i) </a:t>
            </a:r>
            <a:r>
              <a:rPr lang="es-MX" sz="2400" dirty="0" err="1"/>
              <a:t>sems</a:t>
            </a:r>
            <a:r>
              <a:rPr lang="es-MX" sz="2400" dirty="0"/>
              <a:t> es un “arreglo” e i es el </a:t>
            </a:r>
            <a:r>
              <a:rPr lang="es-MX" sz="2400" dirty="0" err="1"/>
              <a:t>semaforo</a:t>
            </a:r>
            <a:r>
              <a:rPr lang="es-MX" sz="2400" dirty="0"/>
              <a:t> que se quiere hacerle el </a:t>
            </a:r>
            <a:r>
              <a:rPr lang="es-MX" sz="2400" dirty="0" err="1"/>
              <a:t>signal</a:t>
            </a:r>
            <a:endParaRPr lang="es-MX" sz="2400" dirty="0"/>
          </a:p>
          <a:p>
            <a:r>
              <a:rPr lang="es-MX" sz="2400" dirty="0"/>
              <a:t>cuando se le da la señal, se le agrega 1 al </a:t>
            </a:r>
            <a:r>
              <a:rPr lang="es-MX" sz="2400" dirty="0" err="1"/>
              <a:t>semaforo</a:t>
            </a:r>
            <a:r>
              <a:rPr lang="es-MX" sz="2400" dirty="0"/>
              <a:t>.</a:t>
            </a:r>
          </a:p>
          <a:p>
            <a:endParaRPr lang="es-MX" sz="2400" dirty="0"/>
          </a:p>
        </p:txBody>
      </p:sp>
    </p:spTree>
    <p:extLst>
      <p:ext uri="{BB962C8B-B14F-4D97-AF65-F5344CB8AC3E}">
        <p14:creationId xmlns:p14="http://schemas.microsoft.com/office/powerpoint/2010/main" val="321159808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over"/>
          <p:cNvPicPr>
            <a:picLocks noChangeAspect="1" noChangeArrowheads="1"/>
          </p:cNvPicPr>
          <p:nvPr/>
        </p:nvPicPr>
        <p:blipFill rotWithShape="1">
          <a:blip r:embed="rId2">
            <a:extLst>
              <a:ext uri="{28A0092B-C50C-407E-A947-70E740481C1C}">
                <a14:useLocalDpi xmlns:a14="http://schemas.microsoft.com/office/drawing/2010/main" val="0"/>
              </a:ext>
            </a:extLst>
          </a:blip>
          <a:srcRect t="43005"/>
          <a:stretch/>
        </p:blipFill>
        <p:spPr bwMode="auto">
          <a:xfrm>
            <a:off x="2940050" y="2949262"/>
            <a:ext cx="6313488" cy="3908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3669365" y="1228687"/>
            <a:ext cx="4854854" cy="1754326"/>
          </a:xfrm>
          <a:prstGeom prst="rect">
            <a:avLst/>
          </a:prstGeom>
          <a:noFill/>
        </p:spPr>
        <p:txBody>
          <a:bodyPr wrap="none" lIns="91440" tIns="45720" rIns="91440" bIns="45720">
            <a:spAutoFit/>
          </a:bodyPr>
          <a:lstStyle/>
          <a:p>
            <a:pPr algn="ctr"/>
            <a:r>
              <a:rPr lang="es-ES" sz="5400" dirty="0" smtClean="0">
                <a:ln w="0"/>
                <a:solidFill>
                  <a:schemeClr val="accent1"/>
                </a:solidFill>
                <a:effectLst>
                  <a:outerShdw blurRad="38100" dist="25400" dir="5400000" algn="ctr" rotWithShape="0">
                    <a:srgbClr val="6E747A">
                      <a:alpha val="43000"/>
                    </a:srgbClr>
                  </a:outerShdw>
                </a:effectLst>
              </a:rPr>
              <a:t>Resumen clase 9</a:t>
            </a:r>
          </a:p>
          <a:p>
            <a:pPr algn="ctr"/>
            <a:r>
              <a:rPr lang="es-ES" sz="5400" b="0" cap="none" spc="0" dirty="0" smtClean="0">
                <a:ln w="0"/>
                <a:solidFill>
                  <a:schemeClr val="accent1"/>
                </a:solidFill>
                <a:effectLst>
                  <a:outerShdw blurRad="38100" dist="25400" dir="5400000" algn="ctr" rotWithShape="0">
                    <a:srgbClr val="6E747A">
                      <a:alpha val="43000"/>
                    </a:srgbClr>
                  </a:outerShdw>
                </a:effectLst>
              </a:rPr>
              <a:t> </a:t>
            </a:r>
            <a:r>
              <a:rPr lang="es-ES" sz="5400" b="0" cap="none" spc="0" dirty="0" err="1" smtClean="0">
                <a:ln w="0"/>
                <a:solidFill>
                  <a:schemeClr val="accent1"/>
                </a:solidFill>
                <a:effectLst>
                  <a:outerShdw blurRad="38100" dist="25400" dir="5400000" algn="ctr" rotWithShape="0">
                    <a:srgbClr val="6E747A">
                      <a:alpha val="43000"/>
                    </a:srgbClr>
                  </a:outerShdw>
                </a:effectLst>
              </a:rPr>
              <a:t>main</a:t>
            </a:r>
            <a:r>
              <a:rPr lang="es-ES" sz="5400" b="0" cap="none" spc="0" dirty="0" smtClean="0">
                <a:ln w="0"/>
                <a:solidFill>
                  <a:schemeClr val="accent1"/>
                </a:solidFill>
                <a:effectLst>
                  <a:outerShdw blurRad="38100" dist="25400" dir="5400000" algn="ctr" rotWithShape="0">
                    <a:srgbClr val="6E747A">
                      <a:alpha val="43000"/>
                    </a:srgbClr>
                  </a:outerShdw>
                </a:effectLst>
              </a:rPr>
              <a:t> </a:t>
            </a:r>
            <a:r>
              <a:rPr lang="es-ES" sz="5400" b="0" cap="none" spc="0" dirty="0" err="1" smtClean="0">
                <a:ln w="0"/>
                <a:solidFill>
                  <a:schemeClr val="accent1"/>
                </a:solidFill>
                <a:effectLst>
                  <a:outerShdw blurRad="38100" dist="25400" dir="5400000" algn="ctr" rotWithShape="0">
                    <a:srgbClr val="6E747A">
                      <a:alpha val="43000"/>
                    </a:srgbClr>
                  </a:outerShdw>
                </a:effectLst>
              </a:rPr>
              <a:t>memory</a:t>
            </a:r>
            <a:r>
              <a:rPr lang="es-ES" sz="5400" b="0" cap="none" spc="0" dirty="0" smtClean="0">
                <a:ln w="0"/>
                <a:solidFill>
                  <a:schemeClr val="accent1"/>
                </a:solidFill>
                <a:effectLst>
                  <a:outerShdw blurRad="38100" dist="25400" dir="5400000" algn="ctr" rotWithShape="0">
                    <a:srgbClr val="6E747A">
                      <a:alpha val="43000"/>
                    </a:srgbClr>
                  </a:outerShdw>
                </a:effectLst>
              </a:rPr>
              <a:t> </a:t>
            </a:r>
            <a:endParaRPr lang="es-E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347078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7882" y="257577"/>
            <a:ext cx="11372045" cy="6740307"/>
          </a:xfrm>
          <a:prstGeom prst="rect">
            <a:avLst/>
          </a:prstGeom>
          <a:noFill/>
        </p:spPr>
        <p:txBody>
          <a:bodyPr wrap="square" rtlCol="0">
            <a:spAutoFit/>
          </a:bodyPr>
          <a:lstStyle/>
          <a:p>
            <a:r>
              <a:rPr lang="es-MX" sz="2400" dirty="0"/>
              <a:t>El CPU trabaja con lo que está en la memoria. Un ciclo típico de ejecución de una instrucción procedería en primer lugar. La instrucción se decodifica y puede hacer que se extraiga de memoria una serie de </a:t>
            </a:r>
            <a:r>
              <a:rPr lang="es-MX" sz="2400" dirty="0" err="1"/>
              <a:t>operandos</a:t>
            </a:r>
            <a:r>
              <a:rPr lang="es-MX" sz="2400" dirty="0"/>
              <a:t>.</a:t>
            </a:r>
          </a:p>
          <a:p>
            <a:r>
              <a:rPr lang="es-MX" sz="2400" dirty="0"/>
              <a:t> </a:t>
            </a:r>
          </a:p>
          <a:p>
            <a:r>
              <a:rPr lang="es-MX" sz="2400" dirty="0"/>
              <a:t>El caché se </a:t>
            </a:r>
            <a:r>
              <a:rPr lang="es-MX" sz="2400" dirty="0" err="1"/>
              <a:t>situa</a:t>
            </a:r>
            <a:r>
              <a:rPr lang="es-MX" sz="2400" dirty="0"/>
              <a:t> entre la memoria principal y los registros del CPU.</a:t>
            </a:r>
          </a:p>
          <a:p>
            <a:r>
              <a:rPr lang="es-MX" sz="2400" dirty="0"/>
              <a:t> </a:t>
            </a:r>
          </a:p>
          <a:p>
            <a:r>
              <a:rPr lang="es-MX" sz="2400" dirty="0"/>
              <a:t>EL </a:t>
            </a:r>
            <a:r>
              <a:rPr lang="es-MX" sz="2400" dirty="0" err="1"/>
              <a:t>regitro</a:t>
            </a:r>
            <a:r>
              <a:rPr lang="es-MX" sz="2400" dirty="0"/>
              <a:t> base y el límite de registro definen el espacio de las direcciones lógicas. EL </a:t>
            </a:r>
            <a:r>
              <a:rPr lang="es-MX" sz="2400" dirty="0" err="1"/>
              <a:t>regitro</a:t>
            </a:r>
            <a:r>
              <a:rPr lang="es-MX" sz="2400" dirty="0"/>
              <a:t> límite especifica el tamaño de rango.</a:t>
            </a:r>
          </a:p>
          <a:p>
            <a:r>
              <a:rPr lang="es-MX" sz="2400" dirty="0"/>
              <a:t> </a:t>
            </a:r>
          </a:p>
          <a:p>
            <a:r>
              <a:rPr lang="es-MX" sz="2400" dirty="0"/>
              <a:t>Si el registro no está en el rango, se interrumpe el proceso porque se crea un error de direccionamiento..</a:t>
            </a:r>
          </a:p>
          <a:p>
            <a:r>
              <a:rPr lang="es-MX" sz="2400" dirty="0"/>
              <a:t> </a:t>
            </a:r>
          </a:p>
          <a:p>
            <a:r>
              <a:rPr lang="es-MX" sz="2400" dirty="0"/>
              <a:t>Los procesos del disco que estén preparados a ser cargados en memoria para su ejecución forman lo que se denomina cola de entrada</a:t>
            </a:r>
          </a:p>
          <a:p>
            <a:r>
              <a:rPr lang="es-MX" sz="2400" dirty="0"/>
              <a:t> </a:t>
            </a:r>
          </a:p>
          <a:p>
            <a:r>
              <a:rPr lang="es-MX" sz="2400" dirty="0"/>
              <a:t>Tiempo de compilación. Si sabemos en el momento de realizar la compilación dónde va a residir el proceso en memoria, podremos generar código absoluto.</a:t>
            </a:r>
          </a:p>
          <a:p>
            <a:r>
              <a:rPr lang="es-MX" sz="2400" dirty="0"/>
              <a:t> </a:t>
            </a:r>
          </a:p>
        </p:txBody>
      </p:sp>
    </p:spTree>
    <p:extLst>
      <p:ext uri="{BB962C8B-B14F-4D97-AF65-F5344CB8AC3E}">
        <p14:creationId xmlns:p14="http://schemas.microsoft.com/office/powerpoint/2010/main" val="173596797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76518" y="321972"/>
            <a:ext cx="11307651" cy="6001643"/>
          </a:xfrm>
          <a:prstGeom prst="rect">
            <a:avLst/>
          </a:prstGeom>
          <a:noFill/>
        </p:spPr>
        <p:txBody>
          <a:bodyPr wrap="square" rtlCol="0">
            <a:spAutoFit/>
          </a:bodyPr>
          <a:lstStyle/>
          <a:p>
            <a:r>
              <a:rPr lang="es-MX" sz="2400" dirty="0"/>
              <a:t>Carga de tiempo: Si no conocemos en tiempo de compilación dónde va </a:t>
            </a:r>
            <a:r>
              <a:rPr lang="es-MX" sz="2400" dirty="0" err="1"/>
              <a:t>aresidir</a:t>
            </a:r>
            <a:r>
              <a:rPr lang="es-MX" sz="2400" dirty="0"/>
              <a:t> el proceso en memoria, el compilador deberá generar código reubicable</a:t>
            </a:r>
            <a:r>
              <a:rPr lang="es-MX" sz="2400" dirty="0" smtClean="0"/>
              <a:t>.</a:t>
            </a:r>
            <a:endParaRPr lang="es-MX" sz="2400" dirty="0"/>
          </a:p>
          <a:p>
            <a:r>
              <a:rPr lang="es-MX" sz="2400" dirty="0"/>
              <a:t>Tiempo de ejecución: Si el proceso puede </a:t>
            </a:r>
            <a:r>
              <a:rPr lang="es-MX" sz="2400" dirty="0" err="1"/>
              <a:t>desplazrse</a:t>
            </a:r>
            <a:r>
              <a:rPr lang="es-MX" sz="2400" dirty="0"/>
              <a:t> durante su ejecución desde un segundo memoria a otro, </a:t>
            </a:r>
            <a:r>
              <a:rPr lang="es-MX" sz="2400" dirty="0" err="1"/>
              <a:t>entonce</a:t>
            </a:r>
            <a:r>
              <a:rPr lang="es-MX" sz="2400" dirty="0"/>
              <a:t> es necesario retardar la reasignación hasta el instante de la ejecución</a:t>
            </a:r>
            <a:r>
              <a:rPr lang="es-MX" sz="2400" dirty="0" smtClean="0"/>
              <a:t>.</a:t>
            </a:r>
            <a:endParaRPr lang="es-MX" sz="2400" dirty="0"/>
          </a:p>
          <a:p>
            <a:r>
              <a:rPr lang="es-MX" sz="2400" dirty="0"/>
              <a:t>La dirección lógica es la dirección generada por el CPU</a:t>
            </a:r>
            <a:r>
              <a:rPr lang="es-MX" sz="2400" dirty="0" smtClean="0"/>
              <a:t>.</a:t>
            </a:r>
            <a:endParaRPr lang="es-MX" sz="2400" dirty="0"/>
          </a:p>
          <a:p>
            <a:r>
              <a:rPr lang="es-MX" sz="2400" dirty="0"/>
              <a:t>Las direcciones físicas es la dirección vista por la unidad de memoria ( los que cargan los registros de direcciones de memoria a la memoria</a:t>
            </a:r>
            <a:r>
              <a:rPr lang="es-MX" sz="2400" dirty="0" smtClean="0"/>
              <a:t>),.</a:t>
            </a:r>
            <a:endParaRPr lang="es-MX" sz="2400" dirty="0"/>
          </a:p>
          <a:p>
            <a:r>
              <a:rPr lang="es-MX" sz="2400" dirty="0"/>
              <a:t>Son correspondientes en tiempos de ejecución que se establecen por un dispositivo hardware que se denomina unidad de gestión de memoria</a:t>
            </a:r>
            <a:r>
              <a:rPr lang="es-MX" sz="2400" dirty="0" smtClean="0"/>
              <a:t>.</a:t>
            </a:r>
            <a:endParaRPr lang="es-MX" sz="2400" dirty="0"/>
          </a:p>
          <a:p>
            <a:r>
              <a:rPr lang="es-MX" sz="2400" dirty="0"/>
              <a:t>El programa de usuario nunca ve las direcciones físicas reales. El programa de usuario maneja direcciones lógicas y el hardware de conversión de memoria convierte esas direcciones </a:t>
            </a:r>
            <a:r>
              <a:rPr lang="es-MX" sz="2400" dirty="0" err="1"/>
              <a:t>logicas</a:t>
            </a:r>
            <a:r>
              <a:rPr lang="es-MX" sz="2400" dirty="0"/>
              <a:t> en direcciones físicas</a:t>
            </a:r>
            <a:r>
              <a:rPr lang="es-MX" sz="2400" dirty="0" smtClean="0"/>
              <a:t>.</a:t>
            </a:r>
            <a:endParaRPr lang="es-MX" sz="2400" dirty="0"/>
          </a:p>
          <a:p>
            <a:r>
              <a:rPr lang="es-MX" sz="2400" dirty="0"/>
              <a:t>La ubicación final de una dirección de memoria referenciada no se determina hasta que se realiza esa referencia.</a:t>
            </a:r>
          </a:p>
          <a:p>
            <a:endParaRPr lang="es-MX" sz="2400" dirty="0"/>
          </a:p>
        </p:txBody>
      </p:sp>
    </p:spTree>
    <p:extLst>
      <p:ext uri="{BB962C8B-B14F-4D97-AF65-F5344CB8AC3E}">
        <p14:creationId xmlns:p14="http://schemas.microsoft.com/office/powerpoint/2010/main" val="304040269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5003" y="321972"/>
            <a:ext cx="11346287" cy="6555641"/>
          </a:xfrm>
          <a:prstGeom prst="rect">
            <a:avLst/>
          </a:prstGeom>
          <a:noFill/>
        </p:spPr>
        <p:txBody>
          <a:bodyPr wrap="square" rtlCol="0">
            <a:spAutoFit/>
          </a:bodyPr>
          <a:lstStyle/>
          <a:p>
            <a:r>
              <a:rPr lang="es-MX" sz="2100" dirty="0"/>
              <a:t>Los </a:t>
            </a:r>
            <a:r>
              <a:rPr lang="es-MX" sz="2100" dirty="0" err="1"/>
              <a:t>proceos</a:t>
            </a:r>
            <a:r>
              <a:rPr lang="es-MX" sz="2100" dirty="0"/>
              <a:t> pueden ser intercambiados temporalmente, </a:t>
            </a:r>
            <a:r>
              <a:rPr lang="es-MX" sz="2100" dirty="0" err="1"/>
              <a:t>sacpandolos</a:t>
            </a:r>
            <a:r>
              <a:rPr lang="es-MX" sz="2100" dirty="0"/>
              <a:t> de la memoria y almacenándolos en una </a:t>
            </a:r>
            <a:r>
              <a:rPr lang="es-MX" sz="2100" dirty="0" err="1"/>
              <a:t>alamacén</a:t>
            </a:r>
            <a:r>
              <a:rPr lang="es-MX" sz="2100" dirty="0"/>
              <a:t> de </a:t>
            </a:r>
            <a:r>
              <a:rPr lang="es-MX" sz="2100" dirty="0" err="1"/>
              <a:t>respa,do</a:t>
            </a:r>
            <a:r>
              <a:rPr lang="es-MX" sz="2100" dirty="0"/>
              <a:t> y volviéndose a llevar luego a memoria para continuar su ejecución.</a:t>
            </a:r>
          </a:p>
          <a:p>
            <a:r>
              <a:rPr lang="es-MX" sz="2100" dirty="0"/>
              <a:t> </a:t>
            </a:r>
          </a:p>
          <a:p>
            <a:r>
              <a:rPr lang="es-MX" sz="2100" dirty="0" err="1"/>
              <a:t>Epara</a:t>
            </a:r>
            <a:r>
              <a:rPr lang="es-MX" sz="2100" dirty="0"/>
              <a:t> los algoritmos de planificación con prioridad se utiliza una </a:t>
            </a:r>
            <a:r>
              <a:rPr lang="es-MX" sz="2100" dirty="0" err="1"/>
              <a:t>variane</a:t>
            </a:r>
            <a:r>
              <a:rPr lang="es-MX" sz="2100" dirty="0"/>
              <a:t> de esta política de intercambio. Si llega a un proceso de mayor prioridad y ese proceso desea ser servido, el gestor de memoria puede descargar el proceso de menor prioridad y, </a:t>
            </a:r>
            <a:r>
              <a:rPr lang="es-MX" sz="2100" dirty="0" err="1"/>
              <a:t>acontinucación</a:t>
            </a:r>
            <a:r>
              <a:rPr lang="es-MX" sz="2100" dirty="0"/>
              <a:t>, carga y ejecutar el que tiene una prioridad mayor.</a:t>
            </a:r>
          </a:p>
          <a:p>
            <a:r>
              <a:rPr lang="es-MX" sz="2100" dirty="0"/>
              <a:t> </a:t>
            </a:r>
          </a:p>
          <a:p>
            <a:r>
              <a:rPr lang="es-MX" sz="2100" dirty="0"/>
              <a:t>El </a:t>
            </a:r>
            <a:r>
              <a:rPr lang="es-MX" sz="2100" dirty="0" err="1"/>
              <a:t>timpo</a:t>
            </a:r>
            <a:r>
              <a:rPr lang="es-MX" sz="2100" dirty="0"/>
              <a:t> necesario de cambio de contexto en uno de esto sistemas de intercambio es relativamente alto.</a:t>
            </a:r>
          </a:p>
          <a:p>
            <a:r>
              <a:rPr lang="es-MX" sz="2100" dirty="0"/>
              <a:t> </a:t>
            </a:r>
          </a:p>
          <a:p>
            <a:r>
              <a:rPr lang="es-MX" sz="2100" dirty="0"/>
              <a:t>Para conseguir un uso eficiente de la CPU, es necesario que el tiempo de ejecución de cada proceso sea largo en </a:t>
            </a:r>
            <a:r>
              <a:rPr lang="es-MX" sz="2100" dirty="0" err="1"/>
              <a:t>relacioón</a:t>
            </a:r>
            <a:r>
              <a:rPr lang="es-MX" sz="2100" dirty="0"/>
              <a:t> con el tiempo de intercambio.</a:t>
            </a:r>
          </a:p>
          <a:p>
            <a:r>
              <a:rPr lang="es-MX" sz="2100" dirty="0"/>
              <a:t> </a:t>
            </a:r>
          </a:p>
          <a:p>
            <a:r>
              <a:rPr lang="es-MX" sz="2100" dirty="0"/>
              <a:t>Un proceso puede estar esperando por una operación de E/S en el momento en que queramos intercambiar con el fin de liberar la memoria. Si hay un acceso asincrónicamente, no puede haber un intercambio.</a:t>
            </a:r>
          </a:p>
          <a:p>
            <a:r>
              <a:rPr lang="es-MX" sz="2100" dirty="0"/>
              <a:t> </a:t>
            </a:r>
          </a:p>
          <a:p>
            <a:r>
              <a:rPr lang="es-MX" sz="2100" dirty="0"/>
              <a:t>Actualmente, estos mecanismos estándar de intercambio se utilizan en muy pocos sistemas.</a:t>
            </a:r>
          </a:p>
          <a:p>
            <a:endParaRPr lang="es-MX" sz="2100" dirty="0"/>
          </a:p>
        </p:txBody>
      </p:sp>
    </p:spTree>
    <p:extLst>
      <p:ext uri="{BB962C8B-B14F-4D97-AF65-F5344CB8AC3E}">
        <p14:creationId xmlns:p14="http://schemas.microsoft.com/office/powerpoint/2010/main" val="15972390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5003" y="231820"/>
            <a:ext cx="11359166" cy="6217087"/>
          </a:xfrm>
          <a:prstGeom prst="rect">
            <a:avLst/>
          </a:prstGeom>
          <a:noFill/>
        </p:spPr>
        <p:txBody>
          <a:bodyPr wrap="square" rtlCol="0">
            <a:spAutoFit/>
          </a:bodyPr>
          <a:lstStyle/>
          <a:p>
            <a:r>
              <a:rPr lang="es-MX" sz="2000" dirty="0"/>
              <a:t>La memoria principal debe albergar tanto el sistema operativo como los diversos </a:t>
            </a:r>
            <a:r>
              <a:rPr lang="es-MX" sz="2000" dirty="0" err="1"/>
              <a:t>process</a:t>
            </a:r>
            <a:r>
              <a:rPr lang="es-MX" sz="2000" dirty="0"/>
              <a:t> de usuario. Se necesita asignar las distintas partes de la memoria principal de la forma más eficiente.</a:t>
            </a:r>
          </a:p>
          <a:p>
            <a:r>
              <a:rPr lang="es-MX" sz="2000" dirty="0"/>
              <a:t> </a:t>
            </a:r>
          </a:p>
          <a:p>
            <a:r>
              <a:rPr lang="es-MX" sz="2000" dirty="0"/>
              <a:t>Tanto la estrategia de primer ajuste como la de mejor ajuste para la asignación de memoria sufren del problema denominado fragmentación externa.</a:t>
            </a:r>
          </a:p>
          <a:p>
            <a:r>
              <a:rPr lang="es-MX" sz="2000" dirty="0"/>
              <a:t> </a:t>
            </a:r>
          </a:p>
          <a:p>
            <a:r>
              <a:rPr lang="es-MX" sz="2000" dirty="0"/>
              <a:t>La fragmentación interna es la memoria que es interna a una partición pero que no está utilizada.</a:t>
            </a:r>
          </a:p>
          <a:p>
            <a:r>
              <a:rPr lang="es-MX" sz="2000" dirty="0"/>
              <a:t> </a:t>
            </a:r>
          </a:p>
          <a:p>
            <a:r>
              <a:rPr lang="es-MX" sz="2000" dirty="0"/>
              <a:t>Una solución a la fragmentación externa consiste en la compactación. El objetivo es mover el contenido de la memoria con el fin de situar toda la memoria libre de manera contigua, para formar un único bloque de gran tamaño.</a:t>
            </a:r>
          </a:p>
          <a:p>
            <a:r>
              <a:rPr lang="es-MX" sz="2000" dirty="0"/>
              <a:t> </a:t>
            </a:r>
          </a:p>
          <a:p>
            <a:r>
              <a:rPr lang="es-MX" sz="2000" dirty="0"/>
              <a:t>La paginación es un esquema de gestión de memoria que permite que el espacio de direcciones físicas de un proceso no sea contiguo. Evita el considerable problema de encajar fragmentos de memoria de tamaño variable en el almacén de respaldo.</a:t>
            </a:r>
          </a:p>
          <a:p>
            <a:r>
              <a:rPr lang="es-MX" sz="2000" dirty="0"/>
              <a:t> </a:t>
            </a:r>
          </a:p>
          <a:p>
            <a:r>
              <a:rPr lang="es-MX" sz="2000" dirty="0"/>
              <a:t>La utilización de una memoria caché especial de pequeño tamaño y con capacidad de acceso rápido se denomina búfer de consulta de traducción (TLB). El TLB es una memoria asociativa de alta velocidad. Cada entrada está </a:t>
            </a:r>
            <a:r>
              <a:rPr lang="es-MX" sz="2000" dirty="0" err="1"/>
              <a:t>compuest</a:t>
            </a:r>
            <a:r>
              <a:rPr lang="es-MX" sz="2000" dirty="0"/>
              <a:t> de un a clave y un valor</a:t>
            </a:r>
          </a:p>
          <a:p>
            <a:endParaRPr lang="es-MX" sz="2000" dirty="0"/>
          </a:p>
        </p:txBody>
      </p:sp>
    </p:spTree>
    <p:extLst>
      <p:ext uri="{BB962C8B-B14F-4D97-AF65-F5344CB8AC3E}">
        <p14:creationId xmlns:p14="http://schemas.microsoft.com/office/powerpoint/2010/main" val="2510360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221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134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4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55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841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206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3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664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088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91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447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2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8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06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011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75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36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0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448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57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62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07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561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79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235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57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881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34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7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0242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359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915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923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477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54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97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71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139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685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84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031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615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01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914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9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133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503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2666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676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633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809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224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73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055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923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24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9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042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302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721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1369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85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993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3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576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81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499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579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85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9290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9330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854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50" y="0"/>
            <a:ext cx="63134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93335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1497</Words>
  <Application>Microsoft Office PowerPoint</Application>
  <PresentationFormat>Panorámica</PresentationFormat>
  <Paragraphs>290</Paragraphs>
  <Slides>325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325</vt:i4>
      </vt:variant>
    </vt:vector>
  </HeadingPairs>
  <TitlesOfParts>
    <vt:vector size="330" baseType="lpstr">
      <vt:lpstr>Arial</vt:lpstr>
      <vt:lpstr>Calibri</vt:lpstr>
      <vt:lpstr>Calibri Light</vt:lpstr>
      <vt:lpstr>Monaco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Jaime Mar</dc:creator>
  <cp:lastModifiedBy>Jaime Mar</cp:lastModifiedBy>
  <cp:revision>9</cp:revision>
  <dcterms:created xsi:type="dcterms:W3CDTF">2015-04-07T17:29:43Z</dcterms:created>
  <dcterms:modified xsi:type="dcterms:W3CDTF">2015-04-07T18:51:26Z</dcterms:modified>
</cp:coreProperties>
</file>